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61" r:id="rId2"/>
  </p:sldMasterIdLst>
  <p:notesMasterIdLst>
    <p:notesMasterId r:id="rId57"/>
  </p:notesMasterIdLst>
  <p:handoutMasterIdLst>
    <p:handoutMasterId r:id="rId58"/>
  </p:handoutMasterIdLst>
  <p:sldIdLst>
    <p:sldId id="256" r:id="rId3"/>
    <p:sldId id="257" r:id="rId4"/>
    <p:sldId id="265" r:id="rId5"/>
    <p:sldId id="276" r:id="rId6"/>
    <p:sldId id="281" r:id="rId7"/>
    <p:sldId id="266" r:id="rId8"/>
    <p:sldId id="288" r:id="rId9"/>
    <p:sldId id="289" r:id="rId10"/>
    <p:sldId id="283" r:id="rId11"/>
    <p:sldId id="290" r:id="rId12"/>
    <p:sldId id="334" r:id="rId13"/>
    <p:sldId id="286" r:id="rId14"/>
    <p:sldId id="291" r:id="rId15"/>
    <p:sldId id="293" r:id="rId16"/>
    <p:sldId id="294" r:id="rId17"/>
    <p:sldId id="295" r:id="rId18"/>
    <p:sldId id="296" r:id="rId19"/>
    <p:sldId id="298" r:id="rId20"/>
    <p:sldId id="267" r:id="rId21"/>
    <p:sldId id="301" r:id="rId22"/>
    <p:sldId id="306" r:id="rId23"/>
    <p:sldId id="325" r:id="rId24"/>
    <p:sldId id="300" r:id="rId25"/>
    <p:sldId id="303" r:id="rId26"/>
    <p:sldId id="304" r:id="rId27"/>
    <p:sldId id="305" r:id="rId28"/>
    <p:sldId id="317" r:id="rId29"/>
    <p:sldId id="307" r:id="rId30"/>
    <p:sldId id="315" r:id="rId31"/>
    <p:sldId id="268" r:id="rId32"/>
    <p:sldId id="316" r:id="rId33"/>
    <p:sldId id="309" r:id="rId34"/>
    <p:sldId id="313" r:id="rId35"/>
    <p:sldId id="314" r:id="rId36"/>
    <p:sldId id="321" r:id="rId37"/>
    <p:sldId id="269" r:id="rId38"/>
    <p:sldId id="318" r:id="rId39"/>
    <p:sldId id="319" r:id="rId40"/>
    <p:sldId id="320" r:id="rId41"/>
    <p:sldId id="271" r:id="rId42"/>
    <p:sldId id="323" r:id="rId43"/>
    <p:sldId id="322" r:id="rId44"/>
    <p:sldId id="324" r:id="rId45"/>
    <p:sldId id="270" r:id="rId46"/>
    <p:sldId id="327" r:id="rId47"/>
    <p:sldId id="330" r:id="rId48"/>
    <p:sldId id="328" r:id="rId49"/>
    <p:sldId id="329" r:id="rId50"/>
    <p:sldId id="332" r:id="rId51"/>
    <p:sldId id="333" r:id="rId52"/>
    <p:sldId id="335" r:id="rId53"/>
    <p:sldId id="272" r:id="rId54"/>
    <p:sldId id="273" r:id="rId55"/>
    <p:sldId id="260" r:id="rId56"/>
  </p:sldIdLst>
  <p:sldSz cx="9144000" cy="6858000" type="screen4x3"/>
  <p:notesSz cx="6946900" cy="9271000"/>
  <p:defaultTextStyle>
    <a:defPPr>
      <a:defRPr lang="en-CA"/>
    </a:defPPr>
    <a:lvl1pPr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5pPr>
    <a:lvl6pPr marL="2286000" algn="l" defTabSz="914400" rtl="0" eaLnBrk="1" latinLnBrk="0" hangingPunct="1">
      <a:defRPr sz="2400" kern="1200">
        <a:solidFill>
          <a:schemeClr val="tx1"/>
        </a:solidFill>
        <a:latin typeface="Arial" panose="020B0604020202020204" pitchFamily="34" charset="0"/>
        <a:ea typeface="+mn-ea"/>
        <a:cs typeface="+mn-cs"/>
      </a:defRPr>
    </a:lvl6pPr>
    <a:lvl7pPr marL="2743200" algn="l" defTabSz="914400" rtl="0" eaLnBrk="1" latinLnBrk="0" hangingPunct="1">
      <a:defRPr sz="2400" kern="1200">
        <a:solidFill>
          <a:schemeClr val="tx1"/>
        </a:solidFill>
        <a:latin typeface="Arial" panose="020B0604020202020204" pitchFamily="34" charset="0"/>
        <a:ea typeface="+mn-ea"/>
        <a:cs typeface="+mn-cs"/>
      </a:defRPr>
    </a:lvl7pPr>
    <a:lvl8pPr marL="3200400" algn="l" defTabSz="914400" rtl="0" eaLnBrk="1" latinLnBrk="0" hangingPunct="1">
      <a:defRPr sz="2400" kern="1200">
        <a:solidFill>
          <a:schemeClr val="tx1"/>
        </a:solidFill>
        <a:latin typeface="Arial" panose="020B0604020202020204" pitchFamily="34" charset="0"/>
        <a:ea typeface="+mn-ea"/>
        <a:cs typeface="+mn-cs"/>
      </a:defRPr>
    </a:lvl8pPr>
    <a:lvl9pPr marL="3657600" algn="l" defTabSz="914400" rtl="0" eaLnBrk="1" latinLnBrk="0" hangingPunct="1">
      <a:defRPr sz="2400"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0">
          <p15:clr>
            <a:srgbClr val="A4A3A4"/>
          </p15:clr>
        </p15:guide>
        <p15:guide id="2" pos="218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00"/>
    <a:srgbClr val="E1CB6F"/>
    <a:srgbClr val="800080"/>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013" autoAdjust="0"/>
    <p:restoredTop sz="41224" autoAdjust="0"/>
  </p:normalViewPr>
  <p:slideViewPr>
    <p:cSldViewPr showGuides="1">
      <p:cViewPr varScale="1">
        <p:scale>
          <a:sx n="48" d="100"/>
          <a:sy n="48" d="100"/>
        </p:scale>
        <p:origin x="4120" y="192"/>
      </p:cViewPr>
      <p:guideLst>
        <p:guide orient="horz" pos="2160"/>
        <p:guide pos="2880"/>
      </p:guideLst>
    </p:cSldViewPr>
  </p:slideViewPr>
  <p:outlineViewPr>
    <p:cViewPr>
      <p:scale>
        <a:sx n="33" d="100"/>
        <a:sy n="33" d="100"/>
      </p:scale>
      <p:origin x="0" y="0"/>
    </p:cViewPr>
    <p:sldLst>
      <p:sld r:id="rId1" collapse="1"/>
    </p:sldLst>
  </p:outlineViewPr>
  <p:notesTextViewPr>
    <p:cViewPr>
      <p:scale>
        <a:sx n="125" d="100"/>
        <a:sy n="125" d="100"/>
      </p:scale>
      <p:origin x="0" y="0"/>
    </p:cViewPr>
  </p:notesTextViewPr>
  <p:sorterViewPr>
    <p:cViewPr>
      <p:scale>
        <a:sx n="66" d="100"/>
        <a:sy n="66" d="100"/>
      </p:scale>
      <p:origin x="0" y="0"/>
    </p:cViewPr>
  </p:sorterViewPr>
  <p:notesViewPr>
    <p:cSldViewPr showGuides="1">
      <p:cViewPr varScale="1">
        <p:scale>
          <a:sx n="40" d="100"/>
          <a:sy n="40" d="100"/>
        </p:scale>
        <p:origin x="2301" y="38"/>
      </p:cViewPr>
      <p:guideLst>
        <p:guide orient="horz" pos="2920"/>
        <p:guide pos="218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handoutMaster" Target="handoutMasters/handoutMaster1.xml"/><Relationship Id="rId5" Type="http://schemas.openxmlformats.org/officeDocument/2006/relationships/slide" Target="slides/slide3.xml"/><Relationship Id="rId61" Type="http://schemas.openxmlformats.org/officeDocument/2006/relationships/theme" Target="theme/theme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notesMaster" Target="notesMasters/notesMaster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s>
</file>

<file path=ppt/_rels/viewProps.xml.rels><?xml version="1.0" encoding="UTF-8" standalone="yes"?>
<Relationships xmlns="http://schemas.openxmlformats.org/package/2006/relationships"><Relationship Id="rId1" Type="http://schemas.openxmlformats.org/officeDocument/2006/relationships/slide" Target="slides/slide5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hdr" sz="quarter"/>
          </p:nvPr>
        </p:nvSpPr>
        <p:spPr bwMode="auto">
          <a:xfrm>
            <a:off x="0" y="0"/>
            <a:ext cx="3009900"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669" tIns="46335" rIns="92669" bIns="46335" numCol="1" anchor="t" anchorCtr="0" compatLnSpc="1">
            <a:prstTxWarp prst="textNoShape">
              <a:avLst/>
            </a:prstTxWarp>
          </a:bodyPr>
          <a:lstStyle>
            <a:lvl1pPr defTabSz="927100" eaLnBrk="1" hangingPunct="1">
              <a:defRPr sz="1200">
                <a:latin typeface="Times New Roman" pitchFamily="18" charset="0"/>
              </a:defRPr>
            </a:lvl1pPr>
          </a:lstStyle>
          <a:p>
            <a:pPr>
              <a:defRPr/>
            </a:pPr>
            <a:endParaRPr lang="en-CA" altLang="en-US"/>
          </a:p>
        </p:txBody>
      </p:sp>
      <p:sp>
        <p:nvSpPr>
          <p:cNvPr id="17411" name="Rectangle 3"/>
          <p:cNvSpPr>
            <a:spLocks noGrp="1" noChangeArrowheads="1"/>
          </p:cNvSpPr>
          <p:nvPr>
            <p:ph type="dt" sz="quarter" idx="1"/>
          </p:nvPr>
        </p:nvSpPr>
        <p:spPr bwMode="auto">
          <a:xfrm>
            <a:off x="3937000" y="0"/>
            <a:ext cx="3009900"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669" tIns="46335" rIns="92669" bIns="46335" numCol="1" anchor="t" anchorCtr="0" compatLnSpc="1">
            <a:prstTxWarp prst="textNoShape">
              <a:avLst/>
            </a:prstTxWarp>
          </a:bodyPr>
          <a:lstStyle>
            <a:lvl1pPr algn="r" defTabSz="927100" eaLnBrk="1" hangingPunct="1">
              <a:defRPr sz="1200">
                <a:latin typeface="Times New Roman" pitchFamily="18" charset="0"/>
              </a:defRPr>
            </a:lvl1pPr>
          </a:lstStyle>
          <a:p>
            <a:pPr>
              <a:defRPr/>
            </a:pPr>
            <a:endParaRPr lang="en-CA" altLang="en-US"/>
          </a:p>
        </p:txBody>
      </p:sp>
      <p:sp>
        <p:nvSpPr>
          <p:cNvPr id="17412" name="Rectangle 4"/>
          <p:cNvSpPr>
            <a:spLocks noGrp="1" noChangeArrowheads="1"/>
          </p:cNvSpPr>
          <p:nvPr>
            <p:ph type="ftr" sz="quarter" idx="2"/>
          </p:nvPr>
        </p:nvSpPr>
        <p:spPr bwMode="auto">
          <a:xfrm>
            <a:off x="0" y="8807450"/>
            <a:ext cx="3009900"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669" tIns="46335" rIns="92669" bIns="46335" numCol="1" anchor="b" anchorCtr="0" compatLnSpc="1">
            <a:prstTxWarp prst="textNoShape">
              <a:avLst/>
            </a:prstTxWarp>
          </a:bodyPr>
          <a:lstStyle>
            <a:lvl1pPr defTabSz="927100" eaLnBrk="1" hangingPunct="1">
              <a:defRPr sz="1200">
                <a:latin typeface="Times New Roman" pitchFamily="18" charset="0"/>
              </a:defRPr>
            </a:lvl1pPr>
          </a:lstStyle>
          <a:p>
            <a:pPr>
              <a:defRPr/>
            </a:pPr>
            <a:endParaRPr lang="en-CA" altLang="en-US"/>
          </a:p>
        </p:txBody>
      </p:sp>
      <p:sp>
        <p:nvSpPr>
          <p:cNvPr id="17413" name="Rectangle 5"/>
          <p:cNvSpPr>
            <a:spLocks noGrp="1" noChangeArrowheads="1"/>
          </p:cNvSpPr>
          <p:nvPr>
            <p:ph type="sldNum" sz="quarter" idx="3"/>
          </p:nvPr>
        </p:nvSpPr>
        <p:spPr bwMode="auto">
          <a:xfrm>
            <a:off x="3937000" y="8807450"/>
            <a:ext cx="3009900"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669" tIns="46335" rIns="92669" bIns="46335" numCol="1" anchor="b" anchorCtr="0" compatLnSpc="1">
            <a:prstTxWarp prst="textNoShape">
              <a:avLst/>
            </a:prstTxWarp>
          </a:bodyPr>
          <a:lstStyle>
            <a:lvl1pPr algn="r" defTabSz="927100" eaLnBrk="1" hangingPunct="1">
              <a:defRPr sz="1200">
                <a:latin typeface="Times New Roman" panose="02020603050405020304" pitchFamily="18" charset="0"/>
              </a:defRPr>
            </a:lvl1pPr>
          </a:lstStyle>
          <a:p>
            <a:pPr>
              <a:defRPr/>
            </a:pPr>
            <a:fld id="{12430435-9AF3-4A1F-B302-C5B39A68426A}" type="slidenum">
              <a:rPr lang="en-CA" altLang="en-US"/>
              <a:pPr>
                <a:defRPr/>
              </a:pPr>
              <a:t>‹#›</a:t>
            </a:fld>
            <a:endParaRPr lang="en-CA"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hdr" sz="quarter"/>
          </p:nvPr>
        </p:nvSpPr>
        <p:spPr bwMode="auto">
          <a:xfrm>
            <a:off x="0" y="0"/>
            <a:ext cx="3009900"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669" tIns="46335" rIns="92669" bIns="46335" numCol="1" anchor="t" anchorCtr="0" compatLnSpc="1">
            <a:prstTxWarp prst="textNoShape">
              <a:avLst/>
            </a:prstTxWarp>
          </a:bodyPr>
          <a:lstStyle>
            <a:lvl1pPr defTabSz="927100" eaLnBrk="1" hangingPunct="1">
              <a:defRPr sz="1200">
                <a:latin typeface="Times New Roman" pitchFamily="18" charset="0"/>
              </a:defRPr>
            </a:lvl1pPr>
          </a:lstStyle>
          <a:p>
            <a:pPr>
              <a:defRPr/>
            </a:pPr>
            <a:endParaRPr lang="en-CA" altLang="en-US"/>
          </a:p>
        </p:txBody>
      </p:sp>
      <p:sp>
        <p:nvSpPr>
          <p:cNvPr id="28675" name="Rectangle 3"/>
          <p:cNvSpPr>
            <a:spLocks noGrp="1" noChangeArrowheads="1"/>
          </p:cNvSpPr>
          <p:nvPr>
            <p:ph type="dt" idx="1"/>
          </p:nvPr>
        </p:nvSpPr>
        <p:spPr bwMode="auto">
          <a:xfrm>
            <a:off x="3937000" y="0"/>
            <a:ext cx="3009900"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669" tIns="46335" rIns="92669" bIns="46335" numCol="1" anchor="t" anchorCtr="0" compatLnSpc="1">
            <a:prstTxWarp prst="textNoShape">
              <a:avLst/>
            </a:prstTxWarp>
          </a:bodyPr>
          <a:lstStyle>
            <a:lvl1pPr algn="r" defTabSz="927100" eaLnBrk="1" hangingPunct="1">
              <a:defRPr sz="1200">
                <a:latin typeface="Times New Roman" pitchFamily="18" charset="0"/>
              </a:defRPr>
            </a:lvl1pPr>
          </a:lstStyle>
          <a:p>
            <a:pPr>
              <a:defRPr/>
            </a:pPr>
            <a:endParaRPr lang="en-CA" altLang="en-US"/>
          </a:p>
        </p:txBody>
      </p:sp>
      <p:sp>
        <p:nvSpPr>
          <p:cNvPr id="2052" name="Rectangle 4"/>
          <p:cNvSpPr>
            <a:spLocks noGrp="1" noRot="1" noChangeAspect="1" noChangeArrowheads="1" noTextEdit="1"/>
          </p:cNvSpPr>
          <p:nvPr>
            <p:ph type="sldImg" idx="2"/>
          </p:nvPr>
        </p:nvSpPr>
        <p:spPr bwMode="auto">
          <a:xfrm>
            <a:off x="1157288" y="695325"/>
            <a:ext cx="4635500" cy="3476625"/>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8677" name="Rectangle 5"/>
          <p:cNvSpPr>
            <a:spLocks noGrp="1" noChangeArrowheads="1"/>
          </p:cNvSpPr>
          <p:nvPr>
            <p:ph type="body" sz="quarter" idx="3"/>
          </p:nvPr>
        </p:nvSpPr>
        <p:spPr bwMode="auto">
          <a:xfrm>
            <a:off x="925513" y="4403725"/>
            <a:ext cx="5095875" cy="417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669" tIns="46335" rIns="92669" bIns="46335" numCol="1" anchor="t" anchorCtr="0" compatLnSpc="1">
            <a:prstTxWarp prst="textNoShape">
              <a:avLst/>
            </a:prstTxWarp>
          </a:bodyPr>
          <a:lstStyle/>
          <a:p>
            <a:pPr lvl="0"/>
            <a:r>
              <a:rPr lang="en-CA" altLang="en-US" noProof="0" dirty="0"/>
              <a:t>Click to edit Master text styles</a:t>
            </a:r>
          </a:p>
          <a:p>
            <a:pPr lvl="1"/>
            <a:r>
              <a:rPr lang="en-CA" altLang="en-US" noProof="0" dirty="0"/>
              <a:t>Second level</a:t>
            </a:r>
          </a:p>
          <a:p>
            <a:pPr lvl="2"/>
            <a:r>
              <a:rPr lang="en-CA" altLang="en-US" noProof="0" dirty="0"/>
              <a:t>Third level</a:t>
            </a:r>
          </a:p>
          <a:p>
            <a:pPr lvl="3"/>
            <a:r>
              <a:rPr lang="en-CA" altLang="en-US" noProof="0" dirty="0"/>
              <a:t>Fourth level</a:t>
            </a:r>
          </a:p>
          <a:p>
            <a:pPr lvl="4"/>
            <a:r>
              <a:rPr lang="en-CA" altLang="en-US" noProof="0" dirty="0"/>
              <a:t>Fifth level</a:t>
            </a:r>
          </a:p>
        </p:txBody>
      </p:sp>
      <p:sp>
        <p:nvSpPr>
          <p:cNvPr id="28678" name="Rectangle 6"/>
          <p:cNvSpPr>
            <a:spLocks noGrp="1" noChangeArrowheads="1"/>
          </p:cNvSpPr>
          <p:nvPr>
            <p:ph type="ftr" sz="quarter" idx="4"/>
          </p:nvPr>
        </p:nvSpPr>
        <p:spPr bwMode="auto">
          <a:xfrm>
            <a:off x="0" y="8807450"/>
            <a:ext cx="3009900"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669" tIns="46335" rIns="92669" bIns="46335" numCol="1" anchor="b" anchorCtr="0" compatLnSpc="1">
            <a:prstTxWarp prst="textNoShape">
              <a:avLst/>
            </a:prstTxWarp>
          </a:bodyPr>
          <a:lstStyle>
            <a:lvl1pPr defTabSz="927100" eaLnBrk="1" hangingPunct="1">
              <a:defRPr sz="1200">
                <a:latin typeface="Times New Roman" pitchFamily="18" charset="0"/>
              </a:defRPr>
            </a:lvl1pPr>
          </a:lstStyle>
          <a:p>
            <a:pPr>
              <a:defRPr/>
            </a:pPr>
            <a:endParaRPr lang="en-CA" altLang="en-US"/>
          </a:p>
        </p:txBody>
      </p:sp>
      <p:sp>
        <p:nvSpPr>
          <p:cNvPr id="28679" name="Rectangle 7"/>
          <p:cNvSpPr>
            <a:spLocks noGrp="1" noChangeArrowheads="1"/>
          </p:cNvSpPr>
          <p:nvPr>
            <p:ph type="sldNum" sz="quarter" idx="5"/>
          </p:nvPr>
        </p:nvSpPr>
        <p:spPr bwMode="auto">
          <a:xfrm>
            <a:off x="3937000" y="8807450"/>
            <a:ext cx="3009900"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669" tIns="46335" rIns="92669" bIns="46335" numCol="1" anchor="b" anchorCtr="0" compatLnSpc="1">
            <a:prstTxWarp prst="textNoShape">
              <a:avLst/>
            </a:prstTxWarp>
          </a:bodyPr>
          <a:lstStyle>
            <a:lvl1pPr algn="r" defTabSz="927100" eaLnBrk="1" hangingPunct="1">
              <a:defRPr sz="1200">
                <a:latin typeface="Times New Roman" panose="02020603050405020304" pitchFamily="18" charset="0"/>
              </a:defRPr>
            </a:lvl1pPr>
          </a:lstStyle>
          <a:p>
            <a:pPr>
              <a:defRPr/>
            </a:pPr>
            <a:fld id="{675BEFC8-C62F-4F7E-8DFB-57E69A31FA29}" type="slidenum">
              <a:rPr lang="en-CA" altLang="en-US"/>
              <a:pPr>
                <a:defRPr/>
              </a:pPr>
              <a:t>‹#›</a:t>
            </a:fld>
            <a:endParaRPr lang="en-CA"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100" kern="1200">
        <a:solidFill>
          <a:schemeClr val="tx1"/>
        </a:solidFill>
        <a:latin typeface="+mn-lt"/>
        <a:ea typeface="+mn-ea"/>
        <a:cs typeface="+mn-cs"/>
      </a:defRPr>
    </a:lvl1pPr>
    <a:lvl2pPr marL="457200" algn="l" rtl="0" eaLnBrk="0" fontAlgn="base" hangingPunct="0">
      <a:spcBef>
        <a:spcPct val="30000"/>
      </a:spcBef>
      <a:spcAft>
        <a:spcPct val="0"/>
      </a:spcAft>
      <a:defRPr sz="1100" kern="1200">
        <a:solidFill>
          <a:schemeClr val="tx1"/>
        </a:solidFill>
        <a:latin typeface="+mn-lt"/>
        <a:ea typeface="+mn-ea"/>
        <a:cs typeface="+mn-cs"/>
      </a:defRPr>
    </a:lvl2pPr>
    <a:lvl3pPr marL="914400" algn="l" rtl="0" eaLnBrk="0" fontAlgn="base" hangingPunct="0">
      <a:spcBef>
        <a:spcPct val="30000"/>
      </a:spcBef>
      <a:spcAft>
        <a:spcPct val="0"/>
      </a:spcAft>
      <a:defRPr sz="1100" kern="1200">
        <a:solidFill>
          <a:schemeClr val="tx1"/>
        </a:solidFill>
        <a:latin typeface="+mn-lt"/>
        <a:ea typeface="+mn-ea"/>
        <a:cs typeface="+mn-cs"/>
      </a:defRPr>
    </a:lvl3pPr>
    <a:lvl4pPr marL="1371600" algn="l" rtl="0" eaLnBrk="0" fontAlgn="base" hangingPunct="0">
      <a:spcBef>
        <a:spcPct val="30000"/>
      </a:spcBef>
      <a:spcAft>
        <a:spcPct val="0"/>
      </a:spcAft>
      <a:defRPr sz="1100" kern="1200">
        <a:solidFill>
          <a:schemeClr val="tx1"/>
        </a:solidFill>
        <a:latin typeface="+mn-lt"/>
        <a:ea typeface="+mn-ea"/>
        <a:cs typeface="+mn-cs"/>
      </a:defRPr>
    </a:lvl4pPr>
    <a:lvl5pPr marL="1828800" algn="l" rtl="0" eaLnBrk="0" fontAlgn="base" hangingPunct="0">
      <a:spcBef>
        <a:spcPct val="30000"/>
      </a:spcBef>
      <a:spcAft>
        <a:spcPct val="0"/>
      </a:spcAft>
      <a:defRPr sz="11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A" dirty="0">
                <a:latin typeface="+mn-lt"/>
              </a:rPr>
              <a:t>I</a:t>
            </a:r>
            <a:r>
              <a:rPr lang="en-CA" baseline="0" dirty="0">
                <a:latin typeface="+mn-lt"/>
              </a:rPr>
              <a:t> had a lot of help building this presentations. </a:t>
            </a:r>
          </a:p>
          <a:p>
            <a:pPr marL="171450" indent="-171450">
              <a:buFont typeface="Arial" panose="020B0604020202020204" pitchFamily="34" charset="0"/>
              <a:buChar char="•"/>
            </a:pPr>
            <a:r>
              <a:rPr lang="en-CA" baseline="0" dirty="0">
                <a:latin typeface="+mn-lt"/>
              </a:rPr>
              <a:t>Fellow Master Gardeners generously shared their photos and wisdom. </a:t>
            </a:r>
          </a:p>
          <a:p>
            <a:pPr marL="171450" indent="-171450">
              <a:buFont typeface="Arial" panose="020B0604020202020204" pitchFamily="34" charset="0"/>
              <a:buChar char="•"/>
            </a:pPr>
            <a:r>
              <a:rPr lang="en-CA" baseline="0" dirty="0">
                <a:latin typeface="+mn-lt"/>
              </a:rPr>
              <a:t>So throughout this presentation, you will see me giving credit to the many talented gardeners who lent me their photos and knowledge.</a:t>
            </a:r>
          </a:p>
          <a:p>
            <a:pPr marL="171450" indent="-171450">
              <a:buFont typeface="Arial" panose="020B0604020202020204" pitchFamily="34" charset="0"/>
              <a:buChar char="•"/>
            </a:pPr>
            <a:r>
              <a:rPr lang="en-CA" baseline="0" dirty="0">
                <a:latin typeface="+mn-lt"/>
              </a:rPr>
              <a:t>Also, this presentation is intended as an introduction to an extensive topic.</a:t>
            </a:r>
          </a:p>
          <a:p>
            <a:pPr marL="171450" indent="-171450">
              <a:buFont typeface="Arial" panose="020B0604020202020204" pitchFamily="34" charset="0"/>
              <a:buChar char="•"/>
            </a:pPr>
            <a:r>
              <a:rPr lang="en-CA" baseline="0" dirty="0">
                <a:latin typeface="+mn-lt"/>
              </a:rPr>
              <a:t>Most of the sections of this presentation could be expanded to make a presentation all on their own.</a:t>
            </a:r>
          </a:p>
          <a:p>
            <a:pPr marL="171450" indent="-171450">
              <a:buFont typeface="Arial" panose="020B0604020202020204" pitchFamily="34" charset="0"/>
              <a:buChar char="•"/>
            </a:pPr>
            <a:r>
              <a:rPr lang="en-CA" baseline="0" dirty="0">
                <a:latin typeface="+mn-lt"/>
              </a:rPr>
              <a:t>Consequently, we will be covering a lot of ground, and I won’t be going into much detail.</a:t>
            </a:r>
          </a:p>
          <a:p>
            <a:pPr marL="171450" indent="-171450">
              <a:buFont typeface="Arial" panose="020B0604020202020204" pitchFamily="34" charset="0"/>
              <a:buChar char="•"/>
            </a:pPr>
            <a:r>
              <a:rPr lang="en-CA" baseline="0" dirty="0">
                <a:latin typeface="+mn-lt"/>
              </a:rPr>
              <a:t>Fortunately, there are tons of resources and DIY information on line should you wish to explore any of these topics in more detail.</a:t>
            </a:r>
            <a:endParaRPr lang="en-CA" dirty="0">
              <a:latin typeface="+mn-lt"/>
            </a:endParaRPr>
          </a:p>
        </p:txBody>
      </p:sp>
      <p:sp>
        <p:nvSpPr>
          <p:cNvPr id="4" name="Slide Number Placeholder 3"/>
          <p:cNvSpPr>
            <a:spLocks noGrp="1"/>
          </p:cNvSpPr>
          <p:nvPr>
            <p:ph type="sldNum" sz="quarter" idx="10"/>
          </p:nvPr>
        </p:nvSpPr>
        <p:spPr/>
        <p:txBody>
          <a:bodyPr/>
          <a:lstStyle/>
          <a:p>
            <a:pPr>
              <a:defRPr/>
            </a:pPr>
            <a:fld id="{675BEFC8-C62F-4F7E-8DFB-57E69A31FA29}" type="slidenum">
              <a:rPr lang="en-CA" altLang="en-US" smtClean="0"/>
              <a:pPr>
                <a:defRPr/>
              </a:pPr>
              <a:t>1</a:t>
            </a:fld>
            <a:endParaRPr lang="en-CA" altLang="en-US"/>
          </a:p>
        </p:txBody>
      </p:sp>
    </p:spTree>
    <p:extLst>
      <p:ext uri="{BB962C8B-B14F-4D97-AF65-F5344CB8AC3E}">
        <p14:creationId xmlns:p14="http://schemas.microsoft.com/office/powerpoint/2010/main" val="5606448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A" dirty="0"/>
              <a:t>Profile view</a:t>
            </a:r>
            <a:r>
              <a:rPr lang="en-CA" baseline="0" dirty="0"/>
              <a:t> of rain garden</a:t>
            </a:r>
          </a:p>
          <a:p>
            <a:pPr marL="171450" lvl="0" indent="-171450">
              <a:buFont typeface="Arial" panose="020B0604020202020204" pitchFamily="34" charset="0"/>
              <a:buChar char="•"/>
            </a:pPr>
            <a:r>
              <a:rPr lang="en-CA" dirty="0"/>
              <a:t>Situate</a:t>
            </a:r>
            <a:r>
              <a:rPr lang="en-CA" baseline="0" dirty="0"/>
              <a:t> your rain garden when it can easily collect run-off. For example, near a down-spout</a:t>
            </a:r>
          </a:p>
          <a:p>
            <a:pPr marL="171450" lvl="0" indent="-171450">
              <a:buFont typeface="Arial" panose="020B0604020202020204" pitchFamily="34" charset="0"/>
              <a:buChar char="•"/>
            </a:pPr>
            <a:r>
              <a:rPr lang="en-CA" baseline="0" dirty="0"/>
              <a:t>Dig down at least 85 cm. Go deeper if your rain garden is going to be smaller than 5% of the roof area.</a:t>
            </a:r>
          </a:p>
          <a:p>
            <a:pPr marL="171450" lvl="0" indent="-171450">
              <a:buFont typeface="Arial" panose="020B0604020202020204" pitchFamily="34" charset="0"/>
              <a:buChar char="•"/>
            </a:pPr>
            <a:r>
              <a:rPr lang="en-CA" dirty="0"/>
              <a:t>Line the bottom of the hole with material that drains easily – sharp sand, builders’ sand or fine gravel.</a:t>
            </a:r>
          </a:p>
          <a:p>
            <a:pPr marL="171450" lvl="0" indent="-171450">
              <a:buFont typeface="Arial" panose="020B0604020202020204" pitchFamily="34" charset="0"/>
              <a:buChar char="•"/>
            </a:pPr>
            <a:r>
              <a:rPr lang="en-CA" dirty="0"/>
              <a:t>On top of that, pile in the garden soil, amended with compost to make a rich, organic mix.</a:t>
            </a:r>
          </a:p>
          <a:p>
            <a:pPr marL="171450" lvl="0" indent="-171450">
              <a:buFont typeface="Arial" panose="020B0604020202020204" pitchFamily="34" charset="0"/>
              <a:buChar char="•"/>
            </a:pPr>
            <a:r>
              <a:rPr lang="en-CA" dirty="0"/>
              <a:t>The top this with a layer of shredded</a:t>
            </a:r>
            <a:r>
              <a:rPr lang="en-CA" baseline="0" dirty="0"/>
              <a:t> wood mulch.</a:t>
            </a:r>
            <a:endParaRPr lang="en-CA" dirty="0"/>
          </a:p>
          <a:p>
            <a:pPr marL="171450" lvl="0" indent="-171450">
              <a:buFont typeface="Arial" panose="020B0604020202020204" pitchFamily="34" charset="0"/>
              <a:buChar char="•"/>
            </a:pPr>
            <a:r>
              <a:rPr lang="en-CA" dirty="0"/>
              <a:t>Edge your rain garden with rocks</a:t>
            </a:r>
            <a:r>
              <a:rPr lang="en-CA" baseline="0" dirty="0"/>
              <a:t> to stabilize the soil and provide definition that will enhance the appearance. </a:t>
            </a:r>
          </a:p>
          <a:p>
            <a:pPr marL="171450" lvl="0" indent="-171450">
              <a:buFont typeface="Arial" panose="020B0604020202020204" pitchFamily="34" charset="0"/>
              <a:buChar char="•"/>
            </a:pPr>
            <a:r>
              <a:rPr lang="en-CA" baseline="0" dirty="0"/>
              <a:t>On the up-slope, use rocks as a kind of “speed bump” to slow incoming water.</a:t>
            </a:r>
          </a:p>
          <a:p>
            <a:pPr marL="171450" lvl="0" indent="-171450">
              <a:buFont typeface="Arial" panose="020B0604020202020204" pitchFamily="34" charset="0"/>
              <a:buChar char="•"/>
            </a:pPr>
            <a:r>
              <a:rPr lang="en-CA" baseline="0" dirty="0"/>
              <a:t>On the down-slope pile extra soil to create a kind of berm to retain water, and use edging rocks to further stabilize soil in case of water run off.</a:t>
            </a:r>
          </a:p>
          <a:p>
            <a:pPr marL="171450" lvl="0" indent="-171450">
              <a:buFont typeface="Arial" panose="020B0604020202020204" pitchFamily="34" charset="0"/>
              <a:buChar char="•"/>
            </a:pPr>
            <a:r>
              <a:rPr lang="en-CA" baseline="0" dirty="0"/>
              <a:t>Plant your rain garden with species that don’t mind being inundated with water, and are also drought tolerant. Native plants are your best bet.</a:t>
            </a:r>
          </a:p>
          <a:p>
            <a:pPr marL="171450" lvl="0" indent="-171450">
              <a:buFont typeface="Arial" panose="020B0604020202020204" pitchFamily="34" charset="0"/>
              <a:buChar char="•"/>
            </a:pPr>
            <a:r>
              <a:rPr lang="en-CA" baseline="0" dirty="0"/>
              <a:t>If your soil drains slowly, you can even use water garden plants in the middle of your rain garden, whereas the more drought-tolerant species should be positioned closer to the edge of the garden.</a:t>
            </a:r>
          </a:p>
          <a:p>
            <a:pPr marL="171450" lvl="0" indent="-171450">
              <a:buFont typeface="Arial" panose="020B0604020202020204" pitchFamily="34" charset="0"/>
              <a:buChar char="•"/>
            </a:pPr>
            <a:r>
              <a:rPr lang="en-CA" baseline="0" dirty="0"/>
              <a:t>Also, make sure that plants in the centre of your rain garden are tall enough to poke out of the water when the garden is full of water. </a:t>
            </a:r>
          </a:p>
          <a:p>
            <a:pPr marL="171450" lvl="0" indent="-171450">
              <a:buFont typeface="Arial" panose="020B0604020202020204" pitchFamily="34" charset="0"/>
              <a:buChar char="•"/>
            </a:pPr>
            <a:r>
              <a:rPr lang="en-CA" baseline="0" dirty="0"/>
              <a:t>This idea of having taller plants in the middle of an island bed is also just good garden design because it means that the taller plants are visible from all angles</a:t>
            </a:r>
            <a:endParaRPr lang="en-CA" dirty="0"/>
          </a:p>
        </p:txBody>
      </p:sp>
      <p:sp>
        <p:nvSpPr>
          <p:cNvPr id="4" name="Slide Number Placeholder 3"/>
          <p:cNvSpPr>
            <a:spLocks noGrp="1"/>
          </p:cNvSpPr>
          <p:nvPr>
            <p:ph type="sldNum" sz="quarter" idx="10"/>
          </p:nvPr>
        </p:nvSpPr>
        <p:spPr/>
        <p:txBody>
          <a:bodyPr/>
          <a:lstStyle/>
          <a:p>
            <a:pPr marL="0" marR="0" lvl="0" indent="0" algn="r" defTabSz="927100" rtl="0" eaLnBrk="1" fontAlgn="base" latinLnBrk="0" hangingPunct="1">
              <a:lnSpc>
                <a:spcPct val="100000"/>
              </a:lnSpc>
              <a:spcBef>
                <a:spcPct val="0"/>
              </a:spcBef>
              <a:spcAft>
                <a:spcPct val="0"/>
              </a:spcAft>
              <a:buClrTx/>
              <a:buSzTx/>
              <a:buFontTx/>
              <a:buNone/>
              <a:tabLst/>
              <a:defRPr/>
            </a:pPr>
            <a:fld id="{675BEFC8-C62F-4F7E-8DFB-57E69A31FA29}" type="slidenum">
              <a:rPr kumimoji="0" lang="en-CA"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27100" rtl="0" eaLnBrk="1" fontAlgn="base" latinLnBrk="0" hangingPunct="1">
                <a:lnSpc>
                  <a:spcPct val="100000"/>
                </a:lnSpc>
                <a:spcBef>
                  <a:spcPct val="0"/>
                </a:spcBef>
                <a:spcAft>
                  <a:spcPct val="0"/>
                </a:spcAft>
                <a:buClrTx/>
                <a:buSzTx/>
                <a:buFontTx/>
                <a:buNone/>
                <a:tabLst/>
                <a:defRPr/>
              </a:pPr>
              <a:t>10</a:t>
            </a:fld>
            <a:endParaRPr kumimoji="0" lang="en-CA"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9235724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A" dirty="0"/>
              <a:t>Rain gardens are increasingly part of municipal water management strategies.</a:t>
            </a:r>
          </a:p>
          <a:p>
            <a:pPr marL="171450" indent="-171450">
              <a:buFont typeface="Arial" panose="020B0604020202020204" pitchFamily="34" charset="0"/>
              <a:buChar char="•"/>
            </a:pPr>
            <a:r>
              <a:rPr lang="en-CA" dirty="0"/>
              <a:t>This</a:t>
            </a:r>
            <a:r>
              <a:rPr lang="en-CA" baseline="0" dirty="0"/>
              <a:t> photo is from Mississauga and the design includes porous pavers for the parking area</a:t>
            </a:r>
          </a:p>
          <a:p>
            <a:pPr marL="171450" indent="-171450">
              <a:buFont typeface="Arial" panose="020B0604020202020204" pitchFamily="34" charset="0"/>
              <a:buChar char="•"/>
            </a:pPr>
            <a:r>
              <a:rPr lang="en-CA" baseline="0" dirty="0"/>
              <a:t>Water is able to infiltrate through the surface of the parking lot.</a:t>
            </a:r>
          </a:p>
          <a:p>
            <a:pPr marL="171450" indent="-171450">
              <a:buFont typeface="Arial" panose="020B0604020202020204" pitchFamily="34" charset="0"/>
              <a:buChar char="•"/>
            </a:pPr>
            <a:r>
              <a:rPr lang="en-CA" baseline="0" dirty="0"/>
              <a:t>The diagram on the sign illustrates how that infiltrated water is channeled into the rain garden beds.</a:t>
            </a:r>
          </a:p>
          <a:p>
            <a:pPr marL="171450" indent="-171450">
              <a:buFont typeface="Arial" panose="020B0604020202020204" pitchFamily="34" charset="0"/>
              <a:buChar char="•"/>
            </a:pPr>
            <a:endParaRPr lang="en-CA" dirty="0"/>
          </a:p>
        </p:txBody>
      </p:sp>
      <p:sp>
        <p:nvSpPr>
          <p:cNvPr id="4" name="Slide Number Placeholder 3"/>
          <p:cNvSpPr>
            <a:spLocks noGrp="1"/>
          </p:cNvSpPr>
          <p:nvPr>
            <p:ph type="sldNum" sz="quarter" idx="10"/>
          </p:nvPr>
        </p:nvSpPr>
        <p:spPr/>
        <p:txBody>
          <a:bodyPr/>
          <a:lstStyle/>
          <a:p>
            <a:pPr marL="0" marR="0" lvl="0" indent="0" algn="r" defTabSz="927100" rtl="0" eaLnBrk="1" fontAlgn="base" latinLnBrk="0" hangingPunct="1">
              <a:lnSpc>
                <a:spcPct val="100000"/>
              </a:lnSpc>
              <a:spcBef>
                <a:spcPct val="0"/>
              </a:spcBef>
              <a:spcAft>
                <a:spcPct val="0"/>
              </a:spcAft>
              <a:buClrTx/>
              <a:buSzTx/>
              <a:buFontTx/>
              <a:buNone/>
              <a:tabLst/>
              <a:defRPr/>
            </a:pPr>
            <a:fld id="{675BEFC8-C62F-4F7E-8DFB-57E69A31FA29}" type="slidenum">
              <a:rPr kumimoji="0" lang="en-CA"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27100" rtl="0" eaLnBrk="1" fontAlgn="base" latinLnBrk="0" hangingPunct="1">
                <a:lnSpc>
                  <a:spcPct val="100000"/>
                </a:lnSpc>
                <a:spcBef>
                  <a:spcPct val="0"/>
                </a:spcBef>
                <a:spcAft>
                  <a:spcPct val="0"/>
                </a:spcAft>
                <a:buClrTx/>
                <a:buSzTx/>
                <a:buFontTx/>
                <a:buNone/>
                <a:tabLst/>
                <a:defRPr/>
              </a:pPr>
              <a:t>11</a:t>
            </a:fld>
            <a:endParaRPr kumimoji="0" lang="en-CA"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40607617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A" dirty="0"/>
              <a:t>Another way to prevent</a:t>
            </a:r>
            <a:r>
              <a:rPr lang="en-CA" baseline="0" dirty="0"/>
              <a:t> run-off is to build green rooves where plant material can soak up the water that hits the otherwise hard surface of our roof.</a:t>
            </a:r>
          </a:p>
          <a:p>
            <a:pPr marL="171450" indent="-171450">
              <a:buFont typeface="Arial" panose="020B0604020202020204" pitchFamily="34" charset="0"/>
              <a:buChar char="•"/>
            </a:pPr>
            <a:r>
              <a:rPr lang="en-CA" baseline="0" dirty="0"/>
              <a:t>Retro-fitting a home for a green roof is a complex and costly business.</a:t>
            </a:r>
          </a:p>
          <a:p>
            <a:pPr marL="171450" indent="-171450">
              <a:buFont typeface="Arial" panose="020B0604020202020204" pitchFamily="34" charset="0"/>
              <a:buChar char="•"/>
            </a:pPr>
            <a:r>
              <a:rPr lang="en-CA" baseline="0" dirty="0"/>
              <a:t>Most green roofs are purpose built, often on public buildings.</a:t>
            </a:r>
          </a:p>
          <a:p>
            <a:pPr marL="171450" indent="-171450">
              <a:buFont typeface="Arial" panose="020B0604020202020204" pitchFamily="34" charset="0"/>
              <a:buChar char="•"/>
            </a:pPr>
            <a:r>
              <a:rPr lang="en-CA" baseline="0" dirty="0"/>
              <a:t>The green roof on the building trades building at Algonquin College is a great example  because it serves as a demonstration for students.</a:t>
            </a:r>
            <a:endParaRPr lang="en-CA" dirty="0"/>
          </a:p>
        </p:txBody>
      </p:sp>
      <p:sp>
        <p:nvSpPr>
          <p:cNvPr id="4" name="Slide Number Placeholder 3"/>
          <p:cNvSpPr>
            <a:spLocks noGrp="1"/>
          </p:cNvSpPr>
          <p:nvPr>
            <p:ph type="sldNum" sz="quarter" idx="10"/>
          </p:nvPr>
        </p:nvSpPr>
        <p:spPr/>
        <p:txBody>
          <a:bodyPr/>
          <a:lstStyle/>
          <a:p>
            <a:pPr marL="0" marR="0" lvl="0" indent="0" algn="r" defTabSz="927100" rtl="0" eaLnBrk="1" fontAlgn="base" latinLnBrk="0" hangingPunct="1">
              <a:lnSpc>
                <a:spcPct val="100000"/>
              </a:lnSpc>
              <a:spcBef>
                <a:spcPct val="0"/>
              </a:spcBef>
              <a:spcAft>
                <a:spcPct val="0"/>
              </a:spcAft>
              <a:buClrTx/>
              <a:buSzTx/>
              <a:buFontTx/>
              <a:buNone/>
              <a:tabLst/>
              <a:defRPr/>
            </a:pPr>
            <a:fld id="{675BEFC8-C62F-4F7E-8DFB-57E69A31FA29}" type="slidenum">
              <a:rPr kumimoji="0" lang="en-CA"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27100" rtl="0" eaLnBrk="1" fontAlgn="base" latinLnBrk="0" hangingPunct="1">
                <a:lnSpc>
                  <a:spcPct val="100000"/>
                </a:lnSpc>
                <a:spcBef>
                  <a:spcPct val="0"/>
                </a:spcBef>
                <a:spcAft>
                  <a:spcPct val="0"/>
                </a:spcAft>
                <a:buClrTx/>
                <a:buSzTx/>
                <a:buFontTx/>
                <a:buNone/>
                <a:tabLst/>
                <a:defRPr/>
              </a:pPr>
              <a:t>12</a:t>
            </a:fld>
            <a:endParaRPr kumimoji="0" lang="en-CA"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1149830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A" dirty="0"/>
              <a:t>But some home-owners</a:t>
            </a:r>
            <a:r>
              <a:rPr lang="en-CA" baseline="0" dirty="0"/>
              <a:t> are able to go the extra mile, like Master Gardener Tena Van Andel who built a green roof on a pergola in her back yard.</a:t>
            </a:r>
            <a:endParaRPr lang="en-CA" dirty="0"/>
          </a:p>
        </p:txBody>
      </p:sp>
      <p:sp>
        <p:nvSpPr>
          <p:cNvPr id="4" name="Slide Number Placeholder 3"/>
          <p:cNvSpPr>
            <a:spLocks noGrp="1"/>
          </p:cNvSpPr>
          <p:nvPr>
            <p:ph type="sldNum" sz="quarter" idx="10"/>
          </p:nvPr>
        </p:nvSpPr>
        <p:spPr/>
        <p:txBody>
          <a:bodyPr/>
          <a:lstStyle/>
          <a:p>
            <a:pPr marL="0" marR="0" lvl="0" indent="0" algn="r" defTabSz="927100" rtl="0" eaLnBrk="1" fontAlgn="base" latinLnBrk="0" hangingPunct="1">
              <a:lnSpc>
                <a:spcPct val="100000"/>
              </a:lnSpc>
              <a:spcBef>
                <a:spcPct val="0"/>
              </a:spcBef>
              <a:spcAft>
                <a:spcPct val="0"/>
              </a:spcAft>
              <a:buClrTx/>
              <a:buSzTx/>
              <a:buFontTx/>
              <a:buNone/>
              <a:tabLst/>
              <a:defRPr/>
            </a:pPr>
            <a:fld id="{675BEFC8-C62F-4F7E-8DFB-57E69A31FA29}" type="slidenum">
              <a:rPr kumimoji="0" lang="en-CA"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27100" rtl="0" eaLnBrk="1" fontAlgn="base" latinLnBrk="0" hangingPunct="1">
                <a:lnSpc>
                  <a:spcPct val="100000"/>
                </a:lnSpc>
                <a:spcBef>
                  <a:spcPct val="0"/>
                </a:spcBef>
                <a:spcAft>
                  <a:spcPct val="0"/>
                </a:spcAft>
                <a:buClrTx/>
                <a:buSzTx/>
                <a:buFontTx/>
                <a:buNone/>
                <a:tabLst/>
                <a:defRPr/>
              </a:pPr>
              <a:t>13</a:t>
            </a:fld>
            <a:endParaRPr kumimoji="0" lang="en-CA"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0110006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A" dirty="0"/>
              <a:t>This</a:t>
            </a:r>
            <a:r>
              <a:rPr lang="en-CA" baseline="0" dirty="0"/>
              <a:t> requires both space and a high level of expertise. </a:t>
            </a:r>
          </a:p>
          <a:p>
            <a:pPr marL="171450" indent="-171450">
              <a:buFont typeface="Arial" panose="020B0604020202020204" pitchFamily="34" charset="0"/>
              <a:buChar char="•"/>
            </a:pPr>
            <a:r>
              <a:rPr lang="en-CA" baseline="0" dirty="0"/>
              <a:t>In other words, don’t try this at home without a lot of research and / or professional assistance.</a:t>
            </a:r>
            <a:endParaRPr lang="en-CA" dirty="0"/>
          </a:p>
        </p:txBody>
      </p:sp>
      <p:sp>
        <p:nvSpPr>
          <p:cNvPr id="4" name="Slide Number Placeholder 3"/>
          <p:cNvSpPr>
            <a:spLocks noGrp="1"/>
          </p:cNvSpPr>
          <p:nvPr>
            <p:ph type="sldNum" sz="quarter" idx="10"/>
          </p:nvPr>
        </p:nvSpPr>
        <p:spPr/>
        <p:txBody>
          <a:bodyPr/>
          <a:lstStyle/>
          <a:p>
            <a:pPr marL="0" marR="0" lvl="0" indent="0" algn="r" defTabSz="927100" rtl="0" eaLnBrk="1" fontAlgn="base" latinLnBrk="0" hangingPunct="1">
              <a:lnSpc>
                <a:spcPct val="100000"/>
              </a:lnSpc>
              <a:spcBef>
                <a:spcPct val="0"/>
              </a:spcBef>
              <a:spcAft>
                <a:spcPct val="0"/>
              </a:spcAft>
              <a:buClrTx/>
              <a:buSzTx/>
              <a:buFontTx/>
              <a:buNone/>
              <a:tabLst/>
              <a:defRPr/>
            </a:pPr>
            <a:fld id="{675BEFC8-C62F-4F7E-8DFB-57E69A31FA29}" type="slidenum">
              <a:rPr kumimoji="0" lang="en-CA"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27100" rtl="0" eaLnBrk="1" fontAlgn="base" latinLnBrk="0" hangingPunct="1">
                <a:lnSpc>
                  <a:spcPct val="100000"/>
                </a:lnSpc>
                <a:spcBef>
                  <a:spcPct val="0"/>
                </a:spcBef>
                <a:spcAft>
                  <a:spcPct val="0"/>
                </a:spcAft>
                <a:buClrTx/>
                <a:buSzTx/>
                <a:buFontTx/>
                <a:buNone/>
                <a:tabLst/>
                <a:defRPr/>
              </a:pPr>
              <a:t>14</a:t>
            </a:fld>
            <a:endParaRPr kumimoji="0" lang="en-CA"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3469225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A" dirty="0"/>
              <a:t>Note the drought resistant plants</a:t>
            </a:r>
            <a:r>
              <a:rPr lang="en-CA" baseline="0" dirty="0"/>
              <a:t> selected for this location. Sedums and Russian sage will withstand downpours and the hot dry conditions on a roof-top.</a:t>
            </a:r>
          </a:p>
          <a:p>
            <a:pPr marL="171450" indent="-171450">
              <a:buFont typeface="Arial" panose="020B0604020202020204" pitchFamily="34" charset="0"/>
              <a:buChar char="•"/>
            </a:pPr>
            <a:r>
              <a:rPr lang="en-CA" baseline="0" dirty="0"/>
              <a:t>Tena says that, when the sedums are in bloom, this is her favorite garden view.</a:t>
            </a:r>
            <a:endParaRPr lang="en-CA" dirty="0"/>
          </a:p>
        </p:txBody>
      </p:sp>
      <p:sp>
        <p:nvSpPr>
          <p:cNvPr id="4" name="Slide Number Placeholder 3"/>
          <p:cNvSpPr>
            <a:spLocks noGrp="1"/>
          </p:cNvSpPr>
          <p:nvPr>
            <p:ph type="sldNum" sz="quarter" idx="10"/>
          </p:nvPr>
        </p:nvSpPr>
        <p:spPr/>
        <p:txBody>
          <a:bodyPr/>
          <a:lstStyle/>
          <a:p>
            <a:pPr marL="0" marR="0" lvl="0" indent="0" algn="r" defTabSz="927100" rtl="0" eaLnBrk="1" fontAlgn="base" latinLnBrk="0" hangingPunct="1">
              <a:lnSpc>
                <a:spcPct val="100000"/>
              </a:lnSpc>
              <a:spcBef>
                <a:spcPct val="0"/>
              </a:spcBef>
              <a:spcAft>
                <a:spcPct val="0"/>
              </a:spcAft>
              <a:buClrTx/>
              <a:buSzTx/>
              <a:buFontTx/>
              <a:buNone/>
              <a:tabLst/>
              <a:defRPr/>
            </a:pPr>
            <a:fld id="{675BEFC8-C62F-4F7E-8DFB-57E69A31FA29}" type="slidenum">
              <a:rPr kumimoji="0" lang="en-CA"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27100" rtl="0" eaLnBrk="1" fontAlgn="base" latinLnBrk="0" hangingPunct="1">
                <a:lnSpc>
                  <a:spcPct val="100000"/>
                </a:lnSpc>
                <a:spcBef>
                  <a:spcPct val="0"/>
                </a:spcBef>
                <a:spcAft>
                  <a:spcPct val="0"/>
                </a:spcAft>
                <a:buClrTx/>
                <a:buSzTx/>
                <a:buFontTx/>
                <a:buNone/>
                <a:tabLst/>
                <a:defRPr/>
              </a:pPr>
              <a:t>15</a:t>
            </a:fld>
            <a:endParaRPr kumimoji="0" lang="en-CA"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7501701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A" dirty="0"/>
              <a:t>We</a:t>
            </a:r>
            <a:r>
              <a:rPr lang="en-CA" baseline="0" dirty="0"/>
              <a:t> wrap up this section on preventing run-off with a technique that actually merges into the section on capturing rain water.</a:t>
            </a:r>
          </a:p>
          <a:p>
            <a:pPr marL="171450" indent="-171450">
              <a:buFont typeface="Arial" panose="020B0604020202020204" pitchFamily="34" charset="0"/>
              <a:buChar char="•"/>
            </a:pPr>
            <a:r>
              <a:rPr lang="en-CA" baseline="0" dirty="0"/>
              <a:t>A swale is essentially a ditch dug parallel to and near the bottom of a slope.</a:t>
            </a:r>
          </a:p>
          <a:p>
            <a:pPr marL="171450" indent="-171450">
              <a:buFont typeface="Arial" panose="020B0604020202020204" pitchFamily="34" charset="0"/>
              <a:buChar char="•"/>
            </a:pPr>
            <a:r>
              <a:rPr lang="en-CA" baseline="0" dirty="0"/>
              <a:t>This ditch is designed to collect rain water, slow its run off and give the water time to soak into the ground.</a:t>
            </a:r>
          </a:p>
          <a:p>
            <a:pPr marL="171450" indent="-171450">
              <a:buFont typeface="Arial" panose="020B0604020202020204" pitchFamily="34" charset="0"/>
              <a:buChar char="•"/>
            </a:pPr>
            <a:r>
              <a:rPr lang="en-CA" baseline="0" dirty="0"/>
              <a:t>According to the Natural Water Retention Measures site of the EU:</a:t>
            </a:r>
          </a:p>
          <a:p>
            <a:pPr marL="628650" lvl="1" indent="-171450">
              <a:buFont typeface="Arial" panose="020B0604020202020204" pitchFamily="34" charset="0"/>
              <a:buChar char="•"/>
            </a:pPr>
            <a:r>
              <a:rPr lang="en-CA" baseline="0" dirty="0"/>
              <a:t>Swales are broad, shallow, linear vegetated channels which can store or convey surface water (reducing runoff rates and volumes) and remove pollutants. They can be used as conveyance features to pass the runoff to the next stage of the </a:t>
            </a:r>
            <a:r>
              <a:rPr lang="en-CA" baseline="0" dirty="0" err="1"/>
              <a:t>SuDS</a:t>
            </a:r>
            <a:r>
              <a:rPr lang="en-CA" baseline="0" dirty="0"/>
              <a:t> treatment train and can be designed to promote infiltration where soil and groundwater conditions allow. Three kinds of swale give different surface water management capabilities:</a:t>
            </a:r>
          </a:p>
          <a:p>
            <a:pPr marL="1085850" lvl="2" indent="-171450">
              <a:buFont typeface="Arial" panose="020B0604020202020204" pitchFamily="34" charset="0"/>
              <a:buChar char="•"/>
            </a:pPr>
            <a:r>
              <a:rPr lang="en-CA" baseline="0" dirty="0"/>
              <a:t>Standard conveyance swale – Generally used to convey runoff from the drainage catchment to another stage of a </a:t>
            </a:r>
            <a:r>
              <a:rPr lang="en-CA" baseline="0" dirty="0" err="1"/>
              <a:t>SuDS</a:t>
            </a:r>
            <a:r>
              <a:rPr lang="en-CA" baseline="0" dirty="0"/>
              <a:t> train.  They may be lined or un-lined, depending on the suitability for infiltration.</a:t>
            </a:r>
          </a:p>
          <a:p>
            <a:pPr marL="1085850" lvl="2" indent="-171450">
              <a:buFont typeface="Arial" panose="020B0604020202020204" pitchFamily="34" charset="0"/>
              <a:buChar char="•"/>
            </a:pPr>
            <a:r>
              <a:rPr lang="en-CA" baseline="0" dirty="0"/>
              <a:t>Enhanced dry swale – Includes an underdrain filter bed of soil beneath the vegetated conveyance channel to accommodate extra treatment and conveyance capacity above that of the standard swale.  The underdrain leaves the main channel dry except for larger runoff events, and will prevent channels becoming waterlogged where the swale is situated on gentler slopes. A lining can also be incorporated into the underdrain if infiltration to underlying ground is not appropriate.</a:t>
            </a:r>
          </a:p>
          <a:p>
            <a:pPr marL="1085850" lvl="2" indent="-171450">
              <a:buFont typeface="Arial" panose="020B0604020202020204" pitchFamily="34" charset="0"/>
              <a:buChar char="•"/>
            </a:pPr>
            <a:r>
              <a:rPr lang="en-CA" baseline="0" dirty="0"/>
              <a:t>Wet swale - Where prolonged treatment processes are required for the storm runoff, the swale’s conveyance channel can be encouraged to maintain marshy conditions by using liners to control infiltration, or by siting in an area with high water table.</a:t>
            </a:r>
          </a:p>
          <a:p>
            <a:pPr marL="171450" lvl="0" indent="-171450">
              <a:buFont typeface="Arial" panose="020B0604020202020204" pitchFamily="34" charset="0"/>
              <a:buChar char="•"/>
            </a:pPr>
            <a:r>
              <a:rPr lang="en-CA" baseline="0" dirty="0"/>
              <a:t>The top picture looks more like a wet swale, designed to hold run off at the surface for a day or two.</a:t>
            </a:r>
          </a:p>
          <a:p>
            <a:pPr marL="171450" lvl="0" indent="-171450">
              <a:buFont typeface="Arial" panose="020B0604020202020204" pitchFamily="34" charset="0"/>
              <a:buChar char="•"/>
            </a:pPr>
            <a:r>
              <a:rPr lang="en-CA" baseline="0" dirty="0"/>
              <a:t>The lower photo looks more like a standard conveyance swale.</a:t>
            </a:r>
          </a:p>
          <a:p>
            <a:pPr marL="171450" lvl="0" indent="-171450">
              <a:buFont typeface="Arial" panose="020B0604020202020204" pitchFamily="34" charset="0"/>
              <a:buChar char="•"/>
            </a:pPr>
            <a:r>
              <a:rPr lang="en-CA" baseline="0" dirty="0"/>
              <a:t>Again, these structures are often used in municipal water management strategies.</a:t>
            </a:r>
          </a:p>
          <a:p>
            <a:pPr marL="171450" indent="-171450">
              <a:buFont typeface="Arial" panose="020B0604020202020204" pitchFamily="34" charset="0"/>
              <a:buChar char="•"/>
            </a:pPr>
            <a:endParaRPr lang="en-CA" dirty="0"/>
          </a:p>
        </p:txBody>
      </p:sp>
      <p:sp>
        <p:nvSpPr>
          <p:cNvPr id="4" name="Slide Number Placeholder 3"/>
          <p:cNvSpPr>
            <a:spLocks noGrp="1"/>
          </p:cNvSpPr>
          <p:nvPr>
            <p:ph type="sldNum" sz="quarter" idx="10"/>
          </p:nvPr>
        </p:nvSpPr>
        <p:spPr/>
        <p:txBody>
          <a:bodyPr/>
          <a:lstStyle/>
          <a:p>
            <a:pPr marL="0" marR="0" lvl="0" indent="0" algn="r" defTabSz="927100" rtl="0" eaLnBrk="1" fontAlgn="base" latinLnBrk="0" hangingPunct="1">
              <a:lnSpc>
                <a:spcPct val="100000"/>
              </a:lnSpc>
              <a:spcBef>
                <a:spcPct val="0"/>
              </a:spcBef>
              <a:spcAft>
                <a:spcPct val="0"/>
              </a:spcAft>
              <a:buClrTx/>
              <a:buSzTx/>
              <a:buFontTx/>
              <a:buNone/>
              <a:tabLst/>
              <a:defRPr/>
            </a:pPr>
            <a:fld id="{675BEFC8-C62F-4F7E-8DFB-57E69A31FA29}" type="slidenum">
              <a:rPr kumimoji="0" lang="en-CA"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27100" rtl="0" eaLnBrk="1" fontAlgn="base" latinLnBrk="0" hangingPunct="1">
                <a:lnSpc>
                  <a:spcPct val="100000"/>
                </a:lnSpc>
                <a:spcBef>
                  <a:spcPct val="0"/>
                </a:spcBef>
                <a:spcAft>
                  <a:spcPct val="0"/>
                </a:spcAft>
                <a:buClrTx/>
                <a:buSzTx/>
                <a:buFontTx/>
                <a:buNone/>
                <a:tabLst/>
                <a:defRPr/>
              </a:pPr>
              <a:t>16</a:t>
            </a:fld>
            <a:endParaRPr kumimoji="0" lang="en-CA"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141592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A" dirty="0"/>
              <a:t>However, homeowners with larger gardens or sloped gardens</a:t>
            </a:r>
            <a:r>
              <a:rPr lang="en-CA" baseline="0" dirty="0"/>
              <a:t> may also implement swales.</a:t>
            </a:r>
          </a:p>
          <a:p>
            <a:pPr marL="171450" indent="-171450">
              <a:buFont typeface="Arial" panose="020B0604020202020204" pitchFamily="34" charset="0"/>
              <a:buChar char="•"/>
            </a:pPr>
            <a:r>
              <a:rPr lang="en-CA" baseline="0" dirty="0"/>
              <a:t>Here are a couple of examples of dry stone creeks that serve as swales during wet weather.</a:t>
            </a:r>
          </a:p>
          <a:p>
            <a:pPr marL="171450" indent="-171450">
              <a:buFont typeface="Arial" panose="020B0604020202020204" pitchFamily="34" charset="0"/>
              <a:buChar char="•"/>
            </a:pPr>
            <a:r>
              <a:rPr lang="en-CA" baseline="0" dirty="0"/>
              <a:t>Having done something similar in my front yard, my big take-away is that I should have spent more time grading the channel to make it more effective in capturing rain water.</a:t>
            </a:r>
            <a:endParaRPr lang="en-CA" dirty="0"/>
          </a:p>
        </p:txBody>
      </p:sp>
      <p:sp>
        <p:nvSpPr>
          <p:cNvPr id="4" name="Slide Number Placeholder 3"/>
          <p:cNvSpPr>
            <a:spLocks noGrp="1"/>
          </p:cNvSpPr>
          <p:nvPr>
            <p:ph type="sldNum" sz="quarter" idx="10"/>
          </p:nvPr>
        </p:nvSpPr>
        <p:spPr/>
        <p:txBody>
          <a:bodyPr/>
          <a:lstStyle/>
          <a:p>
            <a:pPr marL="0" marR="0" lvl="0" indent="0" algn="r" defTabSz="927100" rtl="0" eaLnBrk="1" fontAlgn="base" latinLnBrk="0" hangingPunct="1">
              <a:lnSpc>
                <a:spcPct val="100000"/>
              </a:lnSpc>
              <a:spcBef>
                <a:spcPct val="0"/>
              </a:spcBef>
              <a:spcAft>
                <a:spcPct val="0"/>
              </a:spcAft>
              <a:buClrTx/>
              <a:buSzTx/>
              <a:buFontTx/>
              <a:buNone/>
              <a:tabLst/>
              <a:defRPr/>
            </a:pPr>
            <a:fld id="{675BEFC8-C62F-4F7E-8DFB-57E69A31FA29}" type="slidenum">
              <a:rPr kumimoji="0" lang="en-CA"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27100" rtl="0" eaLnBrk="1" fontAlgn="base" latinLnBrk="0" hangingPunct="1">
                <a:lnSpc>
                  <a:spcPct val="100000"/>
                </a:lnSpc>
                <a:spcBef>
                  <a:spcPct val="0"/>
                </a:spcBef>
                <a:spcAft>
                  <a:spcPct val="0"/>
                </a:spcAft>
                <a:buClrTx/>
                <a:buSzTx/>
                <a:buFontTx/>
                <a:buNone/>
                <a:tabLst/>
                <a:defRPr/>
              </a:pPr>
              <a:t>17</a:t>
            </a:fld>
            <a:endParaRPr kumimoji="0" lang="en-CA"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377718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A" dirty="0"/>
              <a:t>This swale is on the property of a fellow Master Gardener from the Ottawa area.</a:t>
            </a:r>
          </a:p>
          <a:p>
            <a:pPr marL="171450" indent="-171450">
              <a:buFont typeface="Arial" panose="020B0604020202020204" pitchFamily="34" charset="0"/>
              <a:buChar char="•"/>
            </a:pPr>
            <a:r>
              <a:rPr lang="en-CA" dirty="0"/>
              <a:t>Susan has a large property and clay soil.</a:t>
            </a:r>
          </a:p>
          <a:p>
            <a:pPr marL="171450" indent="-171450">
              <a:buFont typeface="Arial" panose="020B0604020202020204" pitchFamily="34" charset="0"/>
              <a:buChar char="•"/>
            </a:pPr>
            <a:r>
              <a:rPr lang="en-CA" dirty="0"/>
              <a:t>She also gardens on well-water, so every drop is precious – even the surplus spring run-off!</a:t>
            </a:r>
          </a:p>
          <a:p>
            <a:pPr marL="171450" indent="-171450">
              <a:buFont typeface="Arial" panose="020B0604020202020204" pitchFamily="34" charset="0"/>
              <a:buChar char="•"/>
            </a:pPr>
            <a:r>
              <a:rPr lang="en-CA" baseline="0" dirty="0"/>
              <a:t>In fact, there are kind of two swales at right angles to each other here.</a:t>
            </a:r>
          </a:p>
          <a:p>
            <a:pPr marL="171450" indent="-171450">
              <a:buFont typeface="Arial" panose="020B0604020202020204" pitchFamily="34" charset="0"/>
              <a:buChar char="•"/>
            </a:pPr>
            <a:r>
              <a:rPr lang="en-CA" baseline="0" dirty="0"/>
              <a:t>In the centre of the photo that rocky path drains water from the outlet for the house’s sump pump into the swale.</a:t>
            </a:r>
          </a:p>
          <a:p>
            <a:pPr marL="171450" indent="-171450">
              <a:buFont typeface="Arial" panose="020B0604020202020204" pitchFamily="34" charset="0"/>
              <a:buChar char="•"/>
            </a:pPr>
            <a:r>
              <a:rPr lang="en-CA" baseline="0" dirty="0"/>
              <a:t>You can see how lush and green the swale is, even in the midst of a drought that has browned a lot of the turf grass.</a:t>
            </a:r>
            <a:endParaRPr lang="en-CA" dirty="0"/>
          </a:p>
        </p:txBody>
      </p:sp>
      <p:sp>
        <p:nvSpPr>
          <p:cNvPr id="4" name="Slide Number Placeholder 3"/>
          <p:cNvSpPr>
            <a:spLocks noGrp="1"/>
          </p:cNvSpPr>
          <p:nvPr>
            <p:ph type="sldNum" sz="quarter" idx="10"/>
          </p:nvPr>
        </p:nvSpPr>
        <p:spPr/>
        <p:txBody>
          <a:bodyPr/>
          <a:lstStyle/>
          <a:p>
            <a:pPr marL="0" marR="0" lvl="0" indent="0" algn="r" defTabSz="927100" rtl="0" eaLnBrk="1" fontAlgn="base" latinLnBrk="0" hangingPunct="1">
              <a:lnSpc>
                <a:spcPct val="100000"/>
              </a:lnSpc>
              <a:spcBef>
                <a:spcPct val="0"/>
              </a:spcBef>
              <a:spcAft>
                <a:spcPct val="0"/>
              </a:spcAft>
              <a:buClrTx/>
              <a:buSzTx/>
              <a:buFontTx/>
              <a:buNone/>
              <a:tabLst/>
              <a:defRPr/>
            </a:pPr>
            <a:fld id="{675BEFC8-C62F-4F7E-8DFB-57E69A31FA29}" type="slidenum">
              <a:rPr kumimoji="0" lang="en-CA"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27100" rtl="0" eaLnBrk="1" fontAlgn="base" latinLnBrk="0" hangingPunct="1">
                <a:lnSpc>
                  <a:spcPct val="100000"/>
                </a:lnSpc>
                <a:spcBef>
                  <a:spcPct val="0"/>
                </a:spcBef>
                <a:spcAft>
                  <a:spcPct val="0"/>
                </a:spcAft>
                <a:buClrTx/>
                <a:buSzTx/>
                <a:buFontTx/>
                <a:buNone/>
                <a:tabLst/>
                <a:defRPr/>
              </a:pPr>
              <a:t>18</a:t>
            </a:fld>
            <a:endParaRPr kumimoji="0" lang="en-CA"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7705792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A" dirty="0"/>
              <a:t>Now we turn to ways in which we can harvest water</a:t>
            </a:r>
          </a:p>
          <a:p>
            <a:pPr marL="171450" indent="-171450">
              <a:buFont typeface="Arial" panose="020B0604020202020204" pitchFamily="34" charset="0"/>
              <a:buChar char="•"/>
            </a:pPr>
            <a:r>
              <a:rPr lang="en-CA" dirty="0"/>
              <a:t>The obvious thought here is to harvest rain-water, which is great</a:t>
            </a:r>
          </a:p>
          <a:p>
            <a:pPr marL="171450" indent="-171450">
              <a:buFont typeface="Arial" panose="020B0604020202020204" pitchFamily="34" charset="0"/>
              <a:buChar char="•"/>
            </a:pPr>
            <a:r>
              <a:rPr lang="en-CA" dirty="0"/>
              <a:t>But don’t forget</a:t>
            </a:r>
            <a:r>
              <a:rPr lang="en-CA" baseline="0" dirty="0"/>
              <a:t> about ways you can re-use waste water from your home.</a:t>
            </a:r>
            <a:endParaRPr lang="en-CA" dirty="0"/>
          </a:p>
        </p:txBody>
      </p:sp>
      <p:sp>
        <p:nvSpPr>
          <p:cNvPr id="4" name="Slide Number Placeholder 3"/>
          <p:cNvSpPr>
            <a:spLocks noGrp="1"/>
          </p:cNvSpPr>
          <p:nvPr>
            <p:ph type="sldNum" sz="quarter" idx="10"/>
          </p:nvPr>
        </p:nvSpPr>
        <p:spPr/>
        <p:txBody>
          <a:bodyPr/>
          <a:lstStyle/>
          <a:p>
            <a:pPr>
              <a:defRPr/>
            </a:pPr>
            <a:fld id="{675BEFC8-C62F-4F7E-8DFB-57E69A31FA29}" type="slidenum">
              <a:rPr lang="en-CA" altLang="en-US" smtClean="0"/>
              <a:pPr>
                <a:defRPr/>
              </a:pPr>
              <a:t>19</a:t>
            </a:fld>
            <a:endParaRPr lang="en-CA" altLang="en-US"/>
          </a:p>
        </p:txBody>
      </p:sp>
    </p:spTree>
    <p:extLst>
      <p:ext uri="{BB962C8B-B14F-4D97-AF65-F5344CB8AC3E}">
        <p14:creationId xmlns:p14="http://schemas.microsoft.com/office/powerpoint/2010/main" val="21953885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a:defRPr/>
            </a:pPr>
            <a:fld id="{675BEFC8-C62F-4F7E-8DFB-57E69A31FA29}" type="slidenum">
              <a:rPr lang="en-CA" altLang="en-US" smtClean="0"/>
              <a:pPr>
                <a:defRPr/>
              </a:pPr>
              <a:t>2</a:t>
            </a:fld>
            <a:endParaRPr lang="en-CA" altLang="en-US"/>
          </a:p>
        </p:txBody>
      </p:sp>
    </p:spTree>
    <p:extLst>
      <p:ext uri="{BB962C8B-B14F-4D97-AF65-F5344CB8AC3E}">
        <p14:creationId xmlns:p14="http://schemas.microsoft.com/office/powerpoint/2010/main" val="7186211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A" dirty="0"/>
              <a:t>If</a:t>
            </a:r>
            <a:r>
              <a:rPr lang="en-CA" baseline="0" dirty="0"/>
              <a:t> you have a roof, you should have at least one rain barrel.</a:t>
            </a:r>
          </a:p>
          <a:p>
            <a:pPr marL="171450" indent="-171450">
              <a:buFont typeface="Arial" panose="020B0604020202020204" pitchFamily="34" charset="0"/>
              <a:buChar char="•"/>
            </a:pPr>
            <a:r>
              <a:rPr lang="en-CA" baseline="0" dirty="0"/>
              <a:t>Your first step to installing rain barrels is to ensure that you have gutters and down-spouts around your roof.</a:t>
            </a:r>
          </a:p>
          <a:p>
            <a:pPr marL="171450" indent="-171450">
              <a:buFont typeface="Arial" panose="020B0604020202020204" pitchFamily="34" charset="0"/>
              <a:buChar char="•"/>
            </a:pPr>
            <a:r>
              <a:rPr lang="en-CA" baseline="0" dirty="0"/>
              <a:t>With a mansard roof like the one on my house, the near vertical roof surface can be challenging. We regularly have to maintain our roof gutters.</a:t>
            </a:r>
          </a:p>
          <a:p>
            <a:pPr marL="171450" indent="-171450">
              <a:buFont typeface="Arial" panose="020B0604020202020204" pitchFamily="34" charset="0"/>
              <a:buChar char="•"/>
            </a:pPr>
            <a:r>
              <a:rPr lang="en-CA" baseline="0" dirty="0"/>
              <a:t>Another thing I discovered when I started using rain barrels is that they don’t work with soaker hoses.</a:t>
            </a:r>
          </a:p>
          <a:p>
            <a:pPr marL="171450" indent="-171450">
              <a:buFont typeface="Arial" panose="020B0604020202020204" pitchFamily="34" charset="0"/>
              <a:buChar char="•"/>
            </a:pPr>
            <a:r>
              <a:rPr lang="en-CA" baseline="0" dirty="0"/>
              <a:t>Soaker hoses require 30 pounds / square inch of water pressure</a:t>
            </a:r>
          </a:p>
          <a:p>
            <a:pPr marL="171450" indent="-171450">
              <a:buFont typeface="Arial" panose="020B0604020202020204" pitchFamily="34" charset="0"/>
              <a:buChar char="•"/>
            </a:pPr>
            <a:r>
              <a:rPr lang="en-CA" baseline="0" dirty="0"/>
              <a:t>Each foot of elevation creates 1 pound / square inch of water pressure.</a:t>
            </a:r>
          </a:p>
          <a:p>
            <a:pPr marL="171450" indent="-171450">
              <a:buFont typeface="Arial" panose="020B0604020202020204" pitchFamily="34" charset="0"/>
              <a:buChar char="•"/>
            </a:pPr>
            <a:r>
              <a:rPr lang="en-CA" baseline="0" dirty="0"/>
              <a:t>So to use soaker hoses with my rain barrels, I’d need to put the rain barrels on the roof of the house. Even then, I might not get enough pressure!</a:t>
            </a:r>
          </a:p>
        </p:txBody>
      </p:sp>
      <p:sp>
        <p:nvSpPr>
          <p:cNvPr id="4" name="Slide Number Placeholder 3"/>
          <p:cNvSpPr>
            <a:spLocks noGrp="1"/>
          </p:cNvSpPr>
          <p:nvPr>
            <p:ph type="sldNum" sz="quarter" idx="10"/>
          </p:nvPr>
        </p:nvSpPr>
        <p:spPr/>
        <p:txBody>
          <a:bodyPr/>
          <a:lstStyle/>
          <a:p>
            <a:pPr marL="0" marR="0" lvl="0" indent="0" algn="r" defTabSz="927100" rtl="0" eaLnBrk="1" fontAlgn="base" latinLnBrk="0" hangingPunct="1">
              <a:lnSpc>
                <a:spcPct val="100000"/>
              </a:lnSpc>
              <a:spcBef>
                <a:spcPct val="0"/>
              </a:spcBef>
              <a:spcAft>
                <a:spcPct val="0"/>
              </a:spcAft>
              <a:buClrTx/>
              <a:buSzTx/>
              <a:buFontTx/>
              <a:buNone/>
              <a:tabLst/>
              <a:defRPr/>
            </a:pPr>
            <a:fld id="{675BEFC8-C62F-4F7E-8DFB-57E69A31FA29}" type="slidenum">
              <a:rPr kumimoji="0" lang="en-CA"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27100" rtl="0" eaLnBrk="1" fontAlgn="base" latinLnBrk="0" hangingPunct="1">
                <a:lnSpc>
                  <a:spcPct val="100000"/>
                </a:lnSpc>
                <a:spcBef>
                  <a:spcPct val="0"/>
                </a:spcBef>
                <a:spcAft>
                  <a:spcPct val="0"/>
                </a:spcAft>
                <a:buClrTx/>
                <a:buSzTx/>
                <a:buFontTx/>
                <a:buNone/>
                <a:tabLst/>
                <a:defRPr/>
              </a:pPr>
              <a:t>20</a:t>
            </a:fld>
            <a:endParaRPr kumimoji="0" lang="en-CA"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9291514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A" baseline="0" dirty="0"/>
              <a:t>So what to look for in a good rain barrel?</a:t>
            </a:r>
          </a:p>
          <a:p>
            <a:pPr marL="628650" lvl="1" indent="-171450">
              <a:buFont typeface="Arial" panose="020B0604020202020204" pitchFamily="34" charset="0"/>
              <a:buChar char="•"/>
            </a:pPr>
            <a:r>
              <a:rPr lang="en-CA" baseline="0" dirty="0"/>
              <a:t>Choose a barrel made of durable materials.. Clay barrels looks very classy but are unlikely to last more than one season!</a:t>
            </a:r>
          </a:p>
          <a:p>
            <a:pPr marL="628650" lvl="1" indent="-171450">
              <a:buFont typeface="Arial" panose="020B0604020202020204" pitchFamily="34" charset="0"/>
              <a:buChar char="•"/>
            </a:pPr>
            <a:r>
              <a:rPr lang="en-CA" baseline="0" dirty="0"/>
              <a:t>Is it safe for children and wildlife? Make sure the barrel has a stable design that won’t tip over.</a:t>
            </a:r>
          </a:p>
          <a:p>
            <a:pPr marL="628650" lvl="1" indent="-171450">
              <a:buFont typeface="Arial" panose="020B0604020202020204" pitchFamily="34" charset="0"/>
              <a:buChar char="•"/>
            </a:pPr>
            <a:r>
              <a:rPr lang="en-CA" baseline="0" dirty="0"/>
              <a:t>Some barrels come with a flat back so they can be secured to a wall or fence.</a:t>
            </a:r>
          </a:p>
          <a:p>
            <a:pPr marL="628650" lvl="1" indent="-171450">
              <a:buFont typeface="Arial" panose="020B0604020202020204" pitchFamily="34" charset="0"/>
              <a:buChar char="•"/>
            </a:pPr>
            <a:r>
              <a:rPr lang="en-CA" baseline="0" dirty="0"/>
              <a:t>A screen on top of the barrel will prevent debris and wildlife from falling in, and mosquitos from laying their eggs.</a:t>
            </a:r>
          </a:p>
          <a:p>
            <a:pPr marL="628650" lvl="1" indent="-171450">
              <a:buFont typeface="Arial" panose="020B0604020202020204" pitchFamily="34" charset="0"/>
              <a:buChar char="•"/>
            </a:pPr>
            <a:r>
              <a:rPr lang="en-CA" baseline="0" dirty="0"/>
              <a:t>Ensure at least one over-flow outlet, two are better. This regulates the flow of water in the barrel </a:t>
            </a:r>
          </a:p>
          <a:p>
            <a:pPr marL="628650" lvl="1" indent="-171450">
              <a:buFont typeface="Arial" panose="020B0604020202020204" pitchFamily="34" charset="0"/>
              <a:buChar char="•"/>
            </a:pPr>
            <a:r>
              <a:rPr lang="en-CA" baseline="0" dirty="0"/>
              <a:t>Can you link two or more barrels together as shown in this illustration? Look for this feature so you can develop  better water harvesting in the future.</a:t>
            </a:r>
          </a:p>
          <a:p>
            <a:pPr marL="628650" lvl="1" indent="-171450">
              <a:buFont typeface="Arial" panose="020B0604020202020204" pitchFamily="34" charset="0"/>
              <a:buChar char="•"/>
            </a:pPr>
            <a:r>
              <a:rPr lang="en-CA" baseline="0" dirty="0"/>
              <a:t>Ensure it has a durable spigot and leak-free housing for the spigot.</a:t>
            </a:r>
          </a:p>
          <a:p>
            <a:pPr marL="628650" lvl="1" indent="-171450">
              <a:buFont typeface="Arial" panose="020B0604020202020204" pitchFamily="34" charset="0"/>
              <a:buChar char="•"/>
            </a:pPr>
            <a:r>
              <a:rPr lang="en-CA" baseline="0" dirty="0"/>
              <a:t>And try to get a barrel that has a manufacturer’s guarantee against faulty parts or manufacturing flaws.</a:t>
            </a:r>
          </a:p>
          <a:p>
            <a:pPr marL="171450" lvl="0" indent="-171450">
              <a:buFont typeface="Arial" panose="020B0604020202020204" pitchFamily="34" charset="0"/>
              <a:buChar char="•"/>
            </a:pPr>
            <a:r>
              <a:rPr lang="en-CA" baseline="0" dirty="0"/>
              <a:t>By the way, the containers shown in the foreground of this photo are self-watering – another strategy to minimize both your labour and the amount of watering they require.</a:t>
            </a:r>
          </a:p>
          <a:p>
            <a:pPr marL="628650" lvl="1" indent="-171450">
              <a:buFont typeface="Arial" panose="020B0604020202020204" pitchFamily="34" charset="0"/>
              <a:buChar char="•"/>
            </a:pPr>
            <a:endParaRPr lang="en-CA" baseline="0" dirty="0"/>
          </a:p>
          <a:p>
            <a:pPr marL="171450" indent="-171450">
              <a:buFont typeface="Arial" panose="020B0604020202020204" pitchFamily="34" charset="0"/>
              <a:buChar char="•"/>
            </a:pPr>
            <a:endParaRPr lang="en-CA" baseline="0" dirty="0"/>
          </a:p>
          <a:p>
            <a:pPr marL="171450" indent="-171450">
              <a:buFont typeface="Arial" panose="020B0604020202020204" pitchFamily="34" charset="0"/>
              <a:buChar char="•"/>
            </a:pPr>
            <a:endParaRPr lang="en-CA" dirty="0"/>
          </a:p>
        </p:txBody>
      </p:sp>
      <p:sp>
        <p:nvSpPr>
          <p:cNvPr id="4" name="Slide Number Placeholder 3"/>
          <p:cNvSpPr>
            <a:spLocks noGrp="1"/>
          </p:cNvSpPr>
          <p:nvPr>
            <p:ph type="sldNum" sz="quarter" idx="10"/>
          </p:nvPr>
        </p:nvSpPr>
        <p:spPr/>
        <p:txBody>
          <a:bodyPr/>
          <a:lstStyle/>
          <a:p>
            <a:pPr marL="0" marR="0" lvl="0" indent="0" algn="r" defTabSz="927100" rtl="0" eaLnBrk="1" fontAlgn="base" latinLnBrk="0" hangingPunct="1">
              <a:lnSpc>
                <a:spcPct val="100000"/>
              </a:lnSpc>
              <a:spcBef>
                <a:spcPct val="0"/>
              </a:spcBef>
              <a:spcAft>
                <a:spcPct val="0"/>
              </a:spcAft>
              <a:buClrTx/>
              <a:buSzTx/>
              <a:buFontTx/>
              <a:buNone/>
              <a:tabLst/>
              <a:defRPr/>
            </a:pPr>
            <a:fld id="{675BEFC8-C62F-4F7E-8DFB-57E69A31FA29}" type="slidenum">
              <a:rPr kumimoji="0" lang="en-CA"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27100" rtl="0" eaLnBrk="1" fontAlgn="base" latinLnBrk="0" hangingPunct="1">
                <a:lnSpc>
                  <a:spcPct val="100000"/>
                </a:lnSpc>
                <a:spcBef>
                  <a:spcPct val="0"/>
                </a:spcBef>
                <a:spcAft>
                  <a:spcPct val="0"/>
                </a:spcAft>
                <a:buClrTx/>
                <a:buSzTx/>
                <a:buFontTx/>
                <a:buNone/>
                <a:tabLst/>
                <a:defRPr/>
              </a:pPr>
              <a:t>21</a:t>
            </a:fld>
            <a:endParaRPr kumimoji="0" lang="en-CA"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5433601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CA" baseline="0" dirty="0"/>
          </a:p>
        </p:txBody>
      </p:sp>
      <p:sp>
        <p:nvSpPr>
          <p:cNvPr id="4" name="Slide Number Placeholder 3"/>
          <p:cNvSpPr>
            <a:spLocks noGrp="1"/>
          </p:cNvSpPr>
          <p:nvPr>
            <p:ph type="sldNum" sz="quarter" idx="10"/>
          </p:nvPr>
        </p:nvSpPr>
        <p:spPr/>
        <p:txBody>
          <a:bodyPr/>
          <a:lstStyle/>
          <a:p>
            <a:pPr marL="0" marR="0" lvl="0" indent="0" algn="r" defTabSz="927100" rtl="0" eaLnBrk="1" fontAlgn="base" latinLnBrk="0" hangingPunct="1">
              <a:lnSpc>
                <a:spcPct val="100000"/>
              </a:lnSpc>
              <a:spcBef>
                <a:spcPct val="0"/>
              </a:spcBef>
              <a:spcAft>
                <a:spcPct val="0"/>
              </a:spcAft>
              <a:buClrTx/>
              <a:buSzTx/>
              <a:buFontTx/>
              <a:buNone/>
              <a:tabLst/>
              <a:defRPr/>
            </a:pPr>
            <a:fld id="{675BEFC8-C62F-4F7E-8DFB-57E69A31FA29}" type="slidenum">
              <a:rPr kumimoji="0" lang="en-CA"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27100" rtl="0" eaLnBrk="1" fontAlgn="base" latinLnBrk="0" hangingPunct="1">
                <a:lnSpc>
                  <a:spcPct val="100000"/>
                </a:lnSpc>
                <a:spcBef>
                  <a:spcPct val="0"/>
                </a:spcBef>
                <a:spcAft>
                  <a:spcPct val="0"/>
                </a:spcAft>
                <a:buClrTx/>
                <a:buSzTx/>
                <a:buFontTx/>
                <a:buNone/>
                <a:tabLst/>
                <a:defRPr/>
              </a:pPr>
              <a:t>22</a:t>
            </a:fld>
            <a:endParaRPr kumimoji="0" lang="en-CA"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1882342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A" dirty="0"/>
              <a:t>Grey water is the waste water</a:t>
            </a:r>
            <a:r>
              <a:rPr lang="en-CA" baseline="0" dirty="0"/>
              <a:t> from washing yourself, dishes, veggies, etc. It is different from “black water”, which is another term for sewage.</a:t>
            </a:r>
          </a:p>
          <a:p>
            <a:pPr marL="171450" indent="-171450">
              <a:buFont typeface="Arial" panose="020B0604020202020204" pitchFamily="34" charset="0"/>
              <a:buChar char="•"/>
            </a:pPr>
            <a:r>
              <a:rPr lang="en-CA" dirty="0"/>
              <a:t>One of my earliest memories of grey water harvesting comes from a visit to this farm</a:t>
            </a:r>
            <a:r>
              <a:rPr lang="en-CA" baseline="0" dirty="0"/>
              <a:t> in South Australia.</a:t>
            </a:r>
          </a:p>
          <a:p>
            <a:pPr marL="171450" indent="-171450">
              <a:buFont typeface="Arial" panose="020B0604020202020204" pitchFamily="34" charset="0"/>
              <a:buChar char="•"/>
            </a:pPr>
            <a:r>
              <a:rPr lang="en-CA" baseline="0" dirty="0"/>
              <a:t>This photo would have been taken about 1963. </a:t>
            </a:r>
          </a:p>
          <a:p>
            <a:pPr marL="171450" indent="-171450">
              <a:buFont typeface="Arial" panose="020B0604020202020204" pitchFamily="34" charset="0"/>
              <a:buChar char="•"/>
            </a:pPr>
            <a:r>
              <a:rPr lang="en-CA" baseline="0" dirty="0"/>
              <a:t>That’s me in the red skirt with our family friend Alan Fry.</a:t>
            </a:r>
          </a:p>
          <a:p>
            <a:pPr marL="171450" indent="-171450">
              <a:buFont typeface="Arial" panose="020B0604020202020204" pitchFamily="34" charset="0"/>
              <a:buChar char="•"/>
            </a:pPr>
            <a:r>
              <a:rPr lang="en-CA" baseline="0" dirty="0"/>
              <a:t>We stayed over with the </a:t>
            </a:r>
            <a:r>
              <a:rPr lang="en-CA" baseline="0" dirty="0" err="1"/>
              <a:t>Frys</a:t>
            </a:r>
            <a:r>
              <a:rPr lang="en-CA" baseline="0" dirty="0"/>
              <a:t> on our long drive from Sydney to Adelaide to spend Christmas with my cousins.</a:t>
            </a:r>
          </a:p>
          <a:p>
            <a:pPr marL="171450" indent="-171450">
              <a:buFont typeface="Arial" panose="020B0604020202020204" pitchFamily="34" charset="0"/>
              <a:buChar char="•"/>
            </a:pPr>
            <a:r>
              <a:rPr lang="en-CA" baseline="0" dirty="0"/>
              <a:t>It was early summer in Australia, but you can see how dry everything was!</a:t>
            </a:r>
          </a:p>
          <a:p>
            <a:pPr marL="171450" indent="-171450">
              <a:buFont typeface="Arial" panose="020B0604020202020204" pitchFamily="34" charset="0"/>
              <a:buChar char="•"/>
            </a:pPr>
            <a:r>
              <a:rPr lang="en-CA" baseline="0" dirty="0"/>
              <a:t>We were allowed 2” of bath water and the water from the bath drained directly through the bathroom wall onto Mrs. Fry’s vegetable garden.</a:t>
            </a:r>
          </a:p>
          <a:p>
            <a:pPr marL="171450" indent="-171450">
              <a:buFont typeface="Arial" panose="020B0604020202020204" pitchFamily="34" charset="0"/>
              <a:buChar char="•"/>
            </a:pPr>
            <a:endParaRPr lang="en-CA" dirty="0"/>
          </a:p>
        </p:txBody>
      </p:sp>
      <p:sp>
        <p:nvSpPr>
          <p:cNvPr id="4" name="Slide Number Placeholder 3"/>
          <p:cNvSpPr>
            <a:spLocks noGrp="1"/>
          </p:cNvSpPr>
          <p:nvPr>
            <p:ph type="sldNum" sz="quarter" idx="10"/>
          </p:nvPr>
        </p:nvSpPr>
        <p:spPr/>
        <p:txBody>
          <a:bodyPr/>
          <a:lstStyle/>
          <a:p>
            <a:pPr marL="0" marR="0" lvl="0" indent="0" algn="r" defTabSz="927100" rtl="0" eaLnBrk="1" fontAlgn="base" latinLnBrk="0" hangingPunct="1">
              <a:lnSpc>
                <a:spcPct val="100000"/>
              </a:lnSpc>
              <a:spcBef>
                <a:spcPct val="0"/>
              </a:spcBef>
              <a:spcAft>
                <a:spcPct val="0"/>
              </a:spcAft>
              <a:buClrTx/>
              <a:buSzTx/>
              <a:buFontTx/>
              <a:buNone/>
              <a:tabLst/>
              <a:defRPr/>
            </a:pPr>
            <a:fld id="{675BEFC8-C62F-4F7E-8DFB-57E69A31FA29}" type="slidenum">
              <a:rPr kumimoji="0" lang="en-CA"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27100" rtl="0" eaLnBrk="1" fontAlgn="base" latinLnBrk="0" hangingPunct="1">
                <a:lnSpc>
                  <a:spcPct val="100000"/>
                </a:lnSpc>
                <a:spcBef>
                  <a:spcPct val="0"/>
                </a:spcBef>
                <a:spcAft>
                  <a:spcPct val="0"/>
                </a:spcAft>
                <a:buClrTx/>
                <a:buSzTx/>
                <a:buFontTx/>
                <a:buNone/>
                <a:tabLst/>
                <a:defRPr/>
              </a:pPr>
              <a:t>23</a:t>
            </a:fld>
            <a:endParaRPr kumimoji="0" lang="en-CA"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9516036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A" dirty="0"/>
              <a:t>On a more modest</a:t>
            </a:r>
            <a:r>
              <a:rPr lang="en-CA" baseline="0" dirty="0"/>
              <a:t> scale, I capture water from my furnace in the winter.</a:t>
            </a:r>
          </a:p>
          <a:p>
            <a:pPr marL="171450" indent="-171450">
              <a:buFont typeface="Arial" panose="020B0604020202020204" pitchFamily="34" charset="0"/>
              <a:buChar char="•"/>
            </a:pPr>
            <a:r>
              <a:rPr lang="en-CA" baseline="0" dirty="0"/>
              <a:t>On an average day, the furnace will produce 2-3 liters of condensate that drains into a utility sink in our laundry room.</a:t>
            </a:r>
          </a:p>
          <a:p>
            <a:pPr marL="171450" indent="-171450">
              <a:buFont typeface="Arial" panose="020B0604020202020204" pitchFamily="34" charset="0"/>
              <a:buChar char="•"/>
            </a:pPr>
            <a:r>
              <a:rPr lang="en-CA" baseline="0" dirty="0"/>
              <a:t>Just outside the laundry room, is my little indoor grow-op, so I can use the furnace water to irrigate my plant starts.</a:t>
            </a:r>
          </a:p>
          <a:p>
            <a:pPr marL="171450" indent="-171450">
              <a:buFont typeface="Arial" panose="020B0604020202020204" pitchFamily="34" charset="0"/>
              <a:buChar char="•"/>
            </a:pPr>
            <a:r>
              <a:rPr lang="en-CA" baseline="0" dirty="0"/>
              <a:t>The condensate is almost clear of any impurities – basically it’s distilled water – so it’s ideal for my delicate little seedlings.</a:t>
            </a:r>
          </a:p>
          <a:p>
            <a:pPr marL="171450" indent="-171450">
              <a:buFont typeface="Arial" panose="020B0604020202020204" pitchFamily="34" charset="0"/>
              <a:buChar char="•"/>
            </a:pPr>
            <a:endParaRPr lang="en-CA" baseline="0" dirty="0"/>
          </a:p>
          <a:p>
            <a:pPr marL="171450" indent="-171450">
              <a:buFont typeface="Arial" panose="020B0604020202020204" pitchFamily="34" charset="0"/>
              <a:buChar char="•"/>
            </a:pPr>
            <a:r>
              <a:rPr lang="en-CA" baseline="0" dirty="0"/>
              <a:t>In the summer, we run a dehumidifier in the basement. </a:t>
            </a:r>
          </a:p>
          <a:p>
            <a:pPr marL="171450" indent="-171450">
              <a:buFont typeface="Arial" panose="020B0604020202020204" pitchFamily="34" charset="0"/>
              <a:buChar char="•"/>
            </a:pPr>
            <a:r>
              <a:rPr lang="en-CA" baseline="0" dirty="0"/>
              <a:t>During more humid months, it will produce up to 8 liters of quite clean water every day.</a:t>
            </a:r>
          </a:p>
          <a:p>
            <a:pPr marL="171450" indent="-171450">
              <a:buFont typeface="Arial" panose="020B0604020202020204" pitchFamily="34" charset="0"/>
              <a:buChar char="•"/>
            </a:pPr>
            <a:r>
              <a:rPr lang="en-CA" baseline="0" dirty="0"/>
              <a:t>I will often take the full humidifier tank upstairs and out the side door where I can empty it only a side raised bed that is partially under the eaves of the house.</a:t>
            </a:r>
            <a:endParaRPr lang="en-CA" dirty="0"/>
          </a:p>
        </p:txBody>
      </p:sp>
      <p:sp>
        <p:nvSpPr>
          <p:cNvPr id="4" name="Slide Number Placeholder 3"/>
          <p:cNvSpPr>
            <a:spLocks noGrp="1"/>
          </p:cNvSpPr>
          <p:nvPr>
            <p:ph type="sldNum" sz="quarter" idx="10"/>
          </p:nvPr>
        </p:nvSpPr>
        <p:spPr/>
        <p:txBody>
          <a:bodyPr/>
          <a:lstStyle/>
          <a:p>
            <a:pPr marL="0" marR="0" lvl="0" indent="0" algn="r" defTabSz="927100" rtl="0" eaLnBrk="1" fontAlgn="base" latinLnBrk="0" hangingPunct="1">
              <a:lnSpc>
                <a:spcPct val="100000"/>
              </a:lnSpc>
              <a:spcBef>
                <a:spcPct val="0"/>
              </a:spcBef>
              <a:spcAft>
                <a:spcPct val="0"/>
              </a:spcAft>
              <a:buClrTx/>
              <a:buSzTx/>
              <a:buFontTx/>
              <a:buNone/>
              <a:tabLst/>
              <a:defRPr/>
            </a:pPr>
            <a:fld id="{675BEFC8-C62F-4F7E-8DFB-57E69A31FA29}" type="slidenum">
              <a:rPr kumimoji="0" lang="en-CA"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27100" rtl="0" eaLnBrk="1" fontAlgn="base" latinLnBrk="0" hangingPunct="1">
                <a:lnSpc>
                  <a:spcPct val="100000"/>
                </a:lnSpc>
                <a:spcBef>
                  <a:spcPct val="0"/>
                </a:spcBef>
                <a:spcAft>
                  <a:spcPct val="0"/>
                </a:spcAft>
                <a:buClrTx/>
                <a:buSzTx/>
                <a:buFontTx/>
                <a:buNone/>
                <a:tabLst/>
                <a:defRPr/>
              </a:pPr>
              <a:t>24</a:t>
            </a:fld>
            <a:endParaRPr kumimoji="0" lang="en-CA"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1361026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CA" baseline="0" dirty="0"/>
              <a:t>The Garden Myths website (https://www.gardenmyths.com/gray-water-safe-garden/#:~:text=Chemicals%20in%20Gray%20Water&amp;text=The%20ones%20of%20concern%20with,use%20soap%20and%20not%20detergents.) has some useful notes on grey water usage.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CA" baseline="0" dirty="0"/>
              <a:t>The first thing he notes is that some jurisdictions have legal restrictions against using grey water.  This does not appear to be the case for Ottawa, but check with your municipality.</a:t>
            </a:r>
          </a:p>
          <a:p>
            <a:pPr marL="171450" indent="-171450">
              <a:buFont typeface="Arial" panose="020B0604020202020204" pitchFamily="34" charset="0"/>
              <a:buChar char="•"/>
            </a:pPr>
            <a:r>
              <a:rPr lang="en-CA" sz="1100" b="0" i="0" kern="1200" dirty="0">
                <a:solidFill>
                  <a:schemeClr val="tx1"/>
                </a:solidFill>
                <a:effectLst/>
                <a:latin typeface="+mn-lt"/>
                <a:ea typeface="+mn-ea"/>
                <a:cs typeface="+mn-cs"/>
              </a:rPr>
              <a:t>There are three main concerns about using gray water in the garden:</a:t>
            </a:r>
          </a:p>
          <a:p>
            <a:pPr marL="628650" lvl="1" indent="-171450">
              <a:buFont typeface="Arial" panose="020B0604020202020204" pitchFamily="34" charset="0"/>
              <a:buChar char="•"/>
            </a:pPr>
            <a:r>
              <a:rPr lang="en-CA" sz="1100" b="0" i="0" kern="1200" dirty="0">
                <a:solidFill>
                  <a:schemeClr val="tx1"/>
                </a:solidFill>
                <a:effectLst/>
                <a:latin typeface="+mn-lt"/>
                <a:ea typeface="+mn-ea"/>
                <a:cs typeface="+mn-cs"/>
              </a:rPr>
              <a:t>Chemicals </a:t>
            </a:r>
          </a:p>
          <a:p>
            <a:pPr marL="628650" lvl="1" indent="-171450">
              <a:buFont typeface="Arial" panose="020B0604020202020204" pitchFamily="34" charset="0"/>
              <a:buChar char="•"/>
            </a:pPr>
            <a:r>
              <a:rPr lang="en-CA" sz="1100" b="0" i="0" kern="1200" dirty="0">
                <a:solidFill>
                  <a:schemeClr val="tx1"/>
                </a:solidFill>
                <a:effectLst/>
                <a:latin typeface="+mn-lt"/>
                <a:ea typeface="+mn-ea"/>
                <a:cs typeface="+mn-cs"/>
              </a:rPr>
              <a:t>Bacteria and</a:t>
            </a:r>
          </a:p>
          <a:p>
            <a:pPr marL="628650" lvl="1" indent="-171450">
              <a:buFont typeface="Arial" panose="020B0604020202020204" pitchFamily="34" charset="0"/>
              <a:buChar char="•"/>
            </a:pPr>
            <a:r>
              <a:rPr lang="en-CA" sz="1100" b="0" i="0" kern="1200" dirty="0">
                <a:solidFill>
                  <a:schemeClr val="tx1"/>
                </a:solidFill>
                <a:effectLst/>
                <a:latin typeface="+mn-lt"/>
                <a:ea typeface="+mn-ea"/>
                <a:cs typeface="+mn-cs"/>
              </a:rPr>
              <a:t>pH</a:t>
            </a:r>
          </a:p>
          <a:p>
            <a:pPr marL="171450" lvl="0" indent="-171450">
              <a:buFont typeface="Arial" panose="020B0604020202020204" pitchFamily="34" charset="0"/>
              <a:buChar char="•"/>
            </a:pPr>
            <a:r>
              <a:rPr lang="en-CA" sz="1100" b="0" i="0" kern="1200" dirty="0">
                <a:solidFill>
                  <a:schemeClr val="tx1"/>
                </a:solidFill>
                <a:effectLst/>
                <a:latin typeface="+mn-lt"/>
                <a:ea typeface="+mn-ea"/>
                <a:cs typeface="+mn-cs"/>
              </a:rPr>
              <a:t>Grey water may contain</a:t>
            </a:r>
            <a:r>
              <a:rPr lang="en-CA" sz="1100" b="0" i="0" kern="1200" baseline="0" dirty="0">
                <a:solidFill>
                  <a:schemeClr val="tx1"/>
                </a:solidFill>
                <a:effectLst/>
                <a:latin typeface="+mn-lt"/>
                <a:ea typeface="+mn-ea"/>
                <a:cs typeface="+mn-cs"/>
              </a:rPr>
              <a:t> chemicals such as sodium, boron and bleach, which can be harmful to plants. Sodium and boron are common ingredients in soaps and detergents. Even low concentrations of these chemicals can be toxic to plants.</a:t>
            </a:r>
            <a:endParaRPr lang="en-CA" sz="1100" b="0" i="0" kern="1200" dirty="0">
              <a:solidFill>
                <a:schemeClr val="tx1"/>
              </a:solidFill>
              <a:effectLst/>
              <a:latin typeface="+mn-lt"/>
              <a:ea typeface="+mn-ea"/>
              <a:cs typeface="+mn-cs"/>
            </a:endParaRPr>
          </a:p>
          <a:p>
            <a:pPr marL="171450" lvl="0" indent="-171450">
              <a:buFont typeface="Arial" panose="020B0604020202020204" pitchFamily="34" charset="0"/>
              <a:buChar char="•"/>
            </a:pPr>
            <a:r>
              <a:rPr lang="en-CA" sz="1100" b="0" i="0" kern="1200" dirty="0">
                <a:solidFill>
                  <a:schemeClr val="tx1"/>
                </a:solidFill>
                <a:effectLst/>
                <a:latin typeface="+mn-lt"/>
                <a:ea typeface="+mn-ea"/>
                <a:cs typeface="+mn-cs"/>
              </a:rPr>
              <a:t>Grey</a:t>
            </a:r>
            <a:r>
              <a:rPr lang="en-CA" sz="1100" b="0" i="0" kern="1200" baseline="0" dirty="0">
                <a:solidFill>
                  <a:schemeClr val="tx1"/>
                </a:solidFill>
                <a:effectLst/>
                <a:latin typeface="+mn-lt"/>
                <a:ea typeface="+mn-ea"/>
                <a:cs typeface="+mn-cs"/>
              </a:rPr>
              <a:t> water may also contain bacteria, including human or animal fecal matter. </a:t>
            </a:r>
            <a:r>
              <a:rPr lang="en-CA" sz="1100" b="0" i="0" kern="1200" dirty="0">
                <a:solidFill>
                  <a:schemeClr val="tx1"/>
                </a:solidFill>
                <a:effectLst/>
                <a:latin typeface="+mn-lt"/>
                <a:ea typeface="+mn-ea"/>
                <a:cs typeface="+mn-cs"/>
              </a:rPr>
              <a:t>If you suspect your</a:t>
            </a:r>
            <a:r>
              <a:rPr lang="en-CA" sz="1100" b="0" i="0" kern="1200" baseline="0" dirty="0">
                <a:solidFill>
                  <a:schemeClr val="tx1"/>
                </a:solidFill>
                <a:effectLst/>
                <a:latin typeface="+mn-lt"/>
                <a:ea typeface="+mn-ea"/>
                <a:cs typeface="+mn-cs"/>
              </a:rPr>
              <a:t> grey water contains harmful</a:t>
            </a:r>
            <a:r>
              <a:rPr lang="en-CA" sz="1100" b="0" i="0" kern="1200" dirty="0">
                <a:solidFill>
                  <a:schemeClr val="tx1"/>
                </a:solidFill>
                <a:effectLst/>
                <a:latin typeface="+mn-lt"/>
                <a:ea typeface="+mn-ea"/>
                <a:cs typeface="+mn-cs"/>
              </a:rPr>
              <a:t> bacteria,</a:t>
            </a:r>
            <a:r>
              <a:rPr lang="en-CA" sz="1100" b="0" i="0" kern="1200" baseline="0" dirty="0">
                <a:solidFill>
                  <a:schemeClr val="tx1"/>
                </a:solidFill>
                <a:effectLst/>
                <a:latin typeface="+mn-lt"/>
                <a:ea typeface="+mn-ea"/>
                <a:cs typeface="+mn-cs"/>
              </a:rPr>
              <a:t> avoid using it on edible plants.</a:t>
            </a:r>
          </a:p>
          <a:p>
            <a:pPr marL="171450" lvl="0" indent="-171450">
              <a:buFont typeface="Arial" panose="020B0604020202020204" pitchFamily="34" charset="0"/>
              <a:buChar char="•"/>
            </a:pPr>
            <a:r>
              <a:rPr lang="en-CA" sz="1100" b="0" i="0" kern="1200" baseline="0" dirty="0">
                <a:solidFill>
                  <a:schemeClr val="tx1"/>
                </a:solidFill>
                <a:effectLst/>
                <a:latin typeface="+mn-lt"/>
                <a:ea typeface="+mn-ea"/>
                <a:cs typeface="+mn-cs"/>
              </a:rPr>
              <a:t>Finally the chemicals in soaps and detergents include various salts that can make your soil too alkaline.</a:t>
            </a:r>
          </a:p>
          <a:p>
            <a:pPr marL="171450" lvl="0" indent="-171450">
              <a:buFont typeface="Arial" panose="020B0604020202020204" pitchFamily="34" charset="0"/>
              <a:buChar char="•"/>
            </a:pPr>
            <a:r>
              <a:rPr lang="en-CA" sz="1100" b="0" i="0" kern="1200" baseline="0" dirty="0">
                <a:solidFill>
                  <a:schemeClr val="tx1"/>
                </a:solidFill>
                <a:effectLst/>
                <a:latin typeface="+mn-lt"/>
                <a:ea typeface="+mn-ea"/>
                <a:cs typeface="+mn-cs"/>
              </a:rPr>
              <a:t>Soils watered regularly with grey water can show elevated levels of boron and surfactants (the ingredient in soap that makes it foam or bubble.) Surfactants can also be harmful to amphibians – frogs, toads, salamanders, etc.</a:t>
            </a:r>
          </a:p>
          <a:p>
            <a:pPr marL="171450" lvl="0" indent="-171450">
              <a:buFont typeface="Arial" panose="020B0604020202020204" pitchFamily="34" charset="0"/>
              <a:buChar char="•"/>
            </a:pPr>
            <a:r>
              <a:rPr lang="en-CA" sz="1100" b="0" i="0" kern="1200" baseline="0" dirty="0">
                <a:solidFill>
                  <a:schemeClr val="tx1"/>
                </a:solidFill>
                <a:effectLst/>
                <a:latin typeface="+mn-lt"/>
                <a:ea typeface="+mn-ea"/>
                <a:cs typeface="+mn-cs"/>
              </a:rPr>
              <a:t>Chemicals in grey water can be especially harmful to plant leaves, so make sure to apply it directly to the soil.</a:t>
            </a:r>
          </a:p>
          <a:p>
            <a:pPr marL="171450" lvl="0" indent="-171450">
              <a:buFont typeface="Arial" panose="020B0604020202020204" pitchFamily="34" charset="0"/>
              <a:buChar char="•"/>
            </a:pPr>
            <a:endParaRPr lang="en-CA" sz="1100" b="0" i="0" kern="1200" dirty="0">
              <a:solidFill>
                <a:schemeClr val="tx1"/>
              </a:solidFill>
              <a:effectLst/>
              <a:latin typeface="+mn-lt"/>
              <a:ea typeface="+mn-ea"/>
              <a:cs typeface="+mn-cs"/>
            </a:endParaRPr>
          </a:p>
          <a:p>
            <a:pPr marL="171450" indent="-171450">
              <a:buFont typeface="Arial" panose="020B0604020202020204" pitchFamily="34" charset="0"/>
              <a:buChar char="•"/>
            </a:pPr>
            <a:endParaRPr lang="en-CA" dirty="0"/>
          </a:p>
        </p:txBody>
      </p:sp>
      <p:sp>
        <p:nvSpPr>
          <p:cNvPr id="4" name="Slide Number Placeholder 3"/>
          <p:cNvSpPr>
            <a:spLocks noGrp="1"/>
          </p:cNvSpPr>
          <p:nvPr>
            <p:ph type="sldNum" sz="quarter" idx="10"/>
          </p:nvPr>
        </p:nvSpPr>
        <p:spPr/>
        <p:txBody>
          <a:bodyPr/>
          <a:lstStyle/>
          <a:p>
            <a:pPr marL="0" marR="0" lvl="0" indent="0" algn="r" defTabSz="927100" rtl="0" eaLnBrk="1" fontAlgn="base" latinLnBrk="0" hangingPunct="1">
              <a:lnSpc>
                <a:spcPct val="100000"/>
              </a:lnSpc>
              <a:spcBef>
                <a:spcPct val="0"/>
              </a:spcBef>
              <a:spcAft>
                <a:spcPct val="0"/>
              </a:spcAft>
              <a:buClrTx/>
              <a:buSzTx/>
              <a:buFontTx/>
              <a:buNone/>
              <a:tabLst/>
              <a:defRPr/>
            </a:pPr>
            <a:fld id="{675BEFC8-C62F-4F7E-8DFB-57E69A31FA29}" type="slidenum">
              <a:rPr kumimoji="0" lang="en-CA"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27100" rtl="0" eaLnBrk="1" fontAlgn="base" latinLnBrk="0" hangingPunct="1">
                <a:lnSpc>
                  <a:spcPct val="100000"/>
                </a:lnSpc>
                <a:spcBef>
                  <a:spcPct val="0"/>
                </a:spcBef>
                <a:spcAft>
                  <a:spcPct val="0"/>
                </a:spcAft>
                <a:buClrTx/>
                <a:buSzTx/>
                <a:buFontTx/>
                <a:buNone/>
                <a:tabLst/>
                <a:defRPr/>
              </a:pPr>
              <a:t>25</a:t>
            </a:fld>
            <a:endParaRPr kumimoji="0" lang="en-CA"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7335107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endParaRPr lang="en-CA" sz="1100" b="0" i="0" kern="1200" dirty="0">
              <a:solidFill>
                <a:schemeClr val="tx1"/>
              </a:solidFill>
              <a:effectLst/>
              <a:latin typeface="+mn-lt"/>
              <a:ea typeface="+mn-ea"/>
              <a:cs typeface="+mn-cs"/>
            </a:endParaRPr>
          </a:p>
          <a:p>
            <a:pPr marL="171450" indent="-171450">
              <a:buFont typeface="Arial" panose="020B0604020202020204" pitchFamily="34" charset="0"/>
              <a:buChar char="•"/>
            </a:pPr>
            <a:endParaRPr lang="en-CA" dirty="0"/>
          </a:p>
        </p:txBody>
      </p:sp>
      <p:sp>
        <p:nvSpPr>
          <p:cNvPr id="4" name="Slide Number Placeholder 3"/>
          <p:cNvSpPr>
            <a:spLocks noGrp="1"/>
          </p:cNvSpPr>
          <p:nvPr>
            <p:ph type="sldNum" sz="quarter" idx="10"/>
          </p:nvPr>
        </p:nvSpPr>
        <p:spPr/>
        <p:txBody>
          <a:bodyPr/>
          <a:lstStyle/>
          <a:p>
            <a:pPr marL="0" marR="0" lvl="0" indent="0" algn="r" defTabSz="927100" rtl="0" eaLnBrk="1" fontAlgn="base" latinLnBrk="0" hangingPunct="1">
              <a:lnSpc>
                <a:spcPct val="100000"/>
              </a:lnSpc>
              <a:spcBef>
                <a:spcPct val="0"/>
              </a:spcBef>
              <a:spcAft>
                <a:spcPct val="0"/>
              </a:spcAft>
              <a:buClrTx/>
              <a:buSzTx/>
              <a:buFontTx/>
              <a:buNone/>
              <a:tabLst/>
              <a:defRPr/>
            </a:pPr>
            <a:fld id="{675BEFC8-C62F-4F7E-8DFB-57E69A31FA29}" type="slidenum">
              <a:rPr kumimoji="0" lang="en-CA"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27100" rtl="0" eaLnBrk="1" fontAlgn="base" latinLnBrk="0" hangingPunct="1">
                <a:lnSpc>
                  <a:spcPct val="100000"/>
                </a:lnSpc>
                <a:spcBef>
                  <a:spcPct val="0"/>
                </a:spcBef>
                <a:spcAft>
                  <a:spcPct val="0"/>
                </a:spcAft>
                <a:buClrTx/>
                <a:buSzTx/>
                <a:buFontTx/>
                <a:buNone/>
                <a:tabLst/>
                <a:defRPr/>
              </a:pPr>
              <a:t>26</a:t>
            </a:fld>
            <a:endParaRPr kumimoji="0" lang="en-CA"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40511149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a:defRPr/>
            </a:pPr>
            <a:fld id="{675BEFC8-C62F-4F7E-8DFB-57E69A31FA29}" type="slidenum">
              <a:rPr lang="en-CA" altLang="en-US" smtClean="0"/>
              <a:pPr>
                <a:defRPr/>
              </a:pPr>
              <a:t>27</a:t>
            </a:fld>
            <a:endParaRPr lang="en-CA" altLang="en-US"/>
          </a:p>
        </p:txBody>
      </p:sp>
    </p:spTree>
    <p:extLst>
      <p:ext uri="{BB962C8B-B14F-4D97-AF65-F5344CB8AC3E}">
        <p14:creationId xmlns:p14="http://schemas.microsoft.com/office/powerpoint/2010/main" val="40872074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A" dirty="0"/>
              <a:t>This is a very appealing image.</a:t>
            </a:r>
          </a:p>
          <a:p>
            <a:pPr marL="171450" indent="-171450">
              <a:buFont typeface="Arial" panose="020B0604020202020204" pitchFamily="34" charset="0"/>
              <a:buChar char="•"/>
            </a:pPr>
            <a:r>
              <a:rPr lang="en-CA" dirty="0"/>
              <a:t>It speaks to summer,</a:t>
            </a:r>
            <a:r>
              <a:rPr lang="en-CA" baseline="0" dirty="0"/>
              <a:t> sun, kids playing in the sprinkler.</a:t>
            </a:r>
          </a:p>
          <a:p>
            <a:pPr marL="171450" indent="-171450">
              <a:buFont typeface="Arial" panose="020B0604020202020204" pitchFamily="34" charset="0"/>
              <a:buChar char="•"/>
            </a:pPr>
            <a:r>
              <a:rPr lang="en-CA" baseline="0" dirty="0"/>
              <a:t>But it’s also a great illustration of all the WRONG things to do when watering.</a:t>
            </a:r>
          </a:p>
          <a:p>
            <a:pPr marL="171450" indent="-171450">
              <a:buFont typeface="Arial" panose="020B0604020202020204" pitchFamily="34" charset="0"/>
              <a:buChar char="•"/>
            </a:pPr>
            <a:r>
              <a:rPr lang="en-CA" baseline="0" dirty="0"/>
              <a:t>Judging from the shadows, this photo was taken at midday, which  is the worst time to water. On hot days, many plants will go dormant during the middle of the day, so they won’t be using any water you apply at midday.</a:t>
            </a:r>
          </a:p>
          <a:p>
            <a:pPr marL="171450" indent="-171450">
              <a:buFont typeface="Arial" panose="020B0604020202020204" pitchFamily="34" charset="0"/>
              <a:buChar char="•"/>
            </a:pPr>
            <a:r>
              <a:rPr lang="en-CA" baseline="0" dirty="0"/>
              <a:t>That lovely rainbow in the image also illustrates the problems with this kind of watering. We’re spraying water into the air in the heat of the day. A good portion of that water will evaporate before it hits the ground.</a:t>
            </a:r>
          </a:p>
          <a:p>
            <a:pPr marL="171450" indent="-171450">
              <a:buFont typeface="Arial" panose="020B0604020202020204" pitchFamily="34" charset="0"/>
              <a:buChar char="•"/>
            </a:pPr>
            <a:r>
              <a:rPr lang="en-CA" baseline="0" dirty="0"/>
              <a:t>Plus, there is no precision to this watering – we are delivering water over a wide area. That may be OK for turf grass, but in a vegetable or flower bed, we can save water by being more selective and delivering water exactly where it is most useful near the roots of the plants.</a:t>
            </a:r>
          </a:p>
          <a:p>
            <a:pPr marL="171450" indent="-171450">
              <a:buFont typeface="Arial" panose="020B0604020202020204" pitchFamily="34" charset="0"/>
              <a:buChar char="•"/>
            </a:pPr>
            <a:r>
              <a:rPr lang="en-CA" baseline="0" dirty="0"/>
              <a:t>Finally, spraying water everywhere means that a lot of it winds up on the plants’ leaves. Leaves don’t absorb moisture; roots do. plus watering leaves can result in plants becoming more susceptible to fungal diseases like powdery mildew and blight.</a:t>
            </a:r>
          </a:p>
          <a:p>
            <a:pPr marL="171450" indent="-171450">
              <a:buFont typeface="Arial" panose="020B0604020202020204" pitchFamily="34" charset="0"/>
              <a:buChar char="•"/>
            </a:pPr>
            <a:r>
              <a:rPr lang="en-CA" baseline="0" dirty="0"/>
              <a:t>So </a:t>
            </a:r>
            <a:r>
              <a:rPr lang="en-CA" b="1" u="sng" baseline="0" dirty="0"/>
              <a:t>don’t</a:t>
            </a:r>
            <a:r>
              <a:rPr lang="en-CA" baseline="0" dirty="0"/>
              <a:t> water like this.</a:t>
            </a:r>
          </a:p>
          <a:p>
            <a:pPr marL="171450" indent="-171450">
              <a:buFont typeface="Arial" panose="020B0604020202020204" pitchFamily="34" charset="0"/>
              <a:buChar char="•"/>
            </a:pPr>
            <a:endParaRPr lang="en-CA" dirty="0"/>
          </a:p>
        </p:txBody>
      </p:sp>
      <p:sp>
        <p:nvSpPr>
          <p:cNvPr id="4" name="Slide Number Placeholder 3"/>
          <p:cNvSpPr>
            <a:spLocks noGrp="1"/>
          </p:cNvSpPr>
          <p:nvPr>
            <p:ph type="sldNum" sz="quarter" idx="10"/>
          </p:nvPr>
        </p:nvSpPr>
        <p:spPr/>
        <p:txBody>
          <a:bodyPr/>
          <a:lstStyle/>
          <a:p>
            <a:pPr>
              <a:defRPr/>
            </a:pPr>
            <a:fld id="{675BEFC8-C62F-4F7E-8DFB-57E69A31FA29}" type="slidenum">
              <a:rPr lang="en-CA" altLang="en-US" smtClean="0"/>
              <a:pPr>
                <a:defRPr/>
              </a:pPr>
              <a:t>28</a:t>
            </a:fld>
            <a:endParaRPr lang="en-CA" altLang="en-US"/>
          </a:p>
        </p:txBody>
      </p:sp>
    </p:spTree>
    <p:extLst>
      <p:ext uri="{BB962C8B-B14F-4D97-AF65-F5344CB8AC3E}">
        <p14:creationId xmlns:p14="http://schemas.microsoft.com/office/powerpoint/2010/main" val="22521350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CA" b="1" u="sng" dirty="0"/>
              <a:t>When is the best time to water?</a:t>
            </a:r>
          </a:p>
          <a:p>
            <a:pPr marL="171450" indent="-171450">
              <a:buFont typeface="Arial" panose="020B0604020202020204" pitchFamily="34" charset="0"/>
              <a:buChar char="•"/>
            </a:pPr>
            <a:r>
              <a:rPr lang="en-CA" dirty="0"/>
              <a:t>There is an</a:t>
            </a:r>
            <a:r>
              <a:rPr lang="en-CA" baseline="0" dirty="0"/>
              <a:t> old gardening joke that goes:</a:t>
            </a:r>
          </a:p>
          <a:p>
            <a:pPr marL="628650" lvl="1" indent="-171450">
              <a:buFont typeface="Arial" panose="020B0604020202020204" pitchFamily="34" charset="0"/>
              <a:buChar char="•"/>
            </a:pPr>
            <a:r>
              <a:rPr lang="en-CA" baseline="0" dirty="0"/>
              <a:t>When is the best time to water?</a:t>
            </a:r>
          </a:p>
          <a:p>
            <a:pPr marL="628650" lvl="1" indent="-171450">
              <a:buFont typeface="Arial" panose="020B0604020202020204" pitchFamily="34" charset="0"/>
              <a:buChar char="•"/>
            </a:pPr>
            <a:r>
              <a:rPr lang="en-CA" baseline="0" dirty="0"/>
              <a:t>When you think of it and have time!</a:t>
            </a:r>
          </a:p>
          <a:p>
            <a:pPr marL="171450" lvl="0" indent="-171450">
              <a:buFont typeface="Arial" panose="020B0604020202020204" pitchFamily="34" charset="0"/>
              <a:buChar char="•"/>
            </a:pPr>
            <a:r>
              <a:rPr lang="en-CA" baseline="0" dirty="0"/>
              <a:t>As we have already discussed, watering at midday is a bad idea for all sorts of reasons.</a:t>
            </a:r>
          </a:p>
          <a:p>
            <a:pPr marL="171450" lvl="0" indent="-171450">
              <a:buFont typeface="Arial" panose="020B0604020202020204" pitchFamily="34" charset="0"/>
              <a:buChar char="•"/>
            </a:pPr>
            <a:r>
              <a:rPr lang="en-CA" baseline="0" dirty="0"/>
              <a:t>Watering in the early morning is recommended because plants then get the water they need to do a full day of photosynthesizing. It’s like starting the day with a good breakfast.</a:t>
            </a:r>
          </a:p>
          <a:p>
            <a:pPr marL="171450" lvl="0" indent="-171450">
              <a:buFont typeface="Arial" panose="020B0604020202020204" pitchFamily="34" charset="0"/>
              <a:buChar char="•"/>
            </a:pPr>
            <a:r>
              <a:rPr lang="en-CA" baseline="0" dirty="0"/>
              <a:t>On very hot days, watering in the evening may work even better as water has the chance to soak into the soil, ready for plants to use the next day.</a:t>
            </a:r>
          </a:p>
          <a:p>
            <a:pPr marL="171450" lvl="0" indent="-171450">
              <a:buFont typeface="Arial" panose="020B0604020202020204" pitchFamily="34" charset="0"/>
              <a:buChar char="•"/>
            </a:pPr>
            <a:r>
              <a:rPr lang="en-CA" baseline="0" dirty="0"/>
              <a:t>Depending on where you live, utility rates may be lower over night. Remember, watering uses both power and water so you might save a few pennies by waiting for off-peak times.</a:t>
            </a:r>
          </a:p>
          <a:p>
            <a:pPr marL="171450" lvl="0" indent="-171450">
              <a:buFont typeface="Arial" panose="020B0604020202020204" pitchFamily="34" charset="0"/>
              <a:buChar char="•"/>
            </a:pPr>
            <a:endParaRPr lang="en-CA" baseline="0" dirty="0"/>
          </a:p>
          <a:p>
            <a:pPr marL="0" lvl="0" indent="0">
              <a:buFont typeface="Arial" panose="020B0604020202020204" pitchFamily="34" charset="0"/>
              <a:buNone/>
            </a:pPr>
            <a:r>
              <a:rPr lang="en-CA" b="1" u="sng" baseline="0" dirty="0"/>
              <a:t>How much should you water?</a:t>
            </a:r>
          </a:p>
          <a:p>
            <a:pPr marL="171450" lvl="0" indent="-171450">
              <a:buFont typeface="Arial" panose="020B0604020202020204" pitchFamily="34" charset="0"/>
              <a:buChar char="•"/>
            </a:pPr>
            <a:r>
              <a:rPr lang="en-CA" baseline="0" dirty="0"/>
              <a:t>Daily sprinklings will encourage your plants to form more roots near the surface of the soil, which means they will be more susceptible to heat and drought damage.</a:t>
            </a:r>
          </a:p>
          <a:p>
            <a:pPr marL="171450" lvl="0" indent="-171450">
              <a:buFont typeface="Arial" panose="020B0604020202020204" pitchFamily="34" charset="0"/>
              <a:buChar char="•"/>
            </a:pPr>
            <a:r>
              <a:rPr lang="en-CA" baseline="0" dirty="0"/>
              <a:t>It’s much better to water once per week, but water deeply.</a:t>
            </a:r>
          </a:p>
          <a:p>
            <a:pPr marL="171450" lvl="0" indent="-171450">
              <a:buFont typeface="Arial" panose="020B0604020202020204" pitchFamily="34" charset="0"/>
              <a:buChar char="•"/>
            </a:pPr>
            <a:r>
              <a:rPr lang="en-CA" baseline="0" dirty="0"/>
              <a:t>Some years back, a number of municipalities encouraged home-owners to “tuna can their lawns”.</a:t>
            </a:r>
          </a:p>
          <a:p>
            <a:pPr marL="171450" lvl="0" indent="-171450">
              <a:buFont typeface="Arial" panose="020B0604020202020204" pitchFamily="34" charset="0"/>
              <a:buChar char="•"/>
            </a:pPr>
            <a:r>
              <a:rPr lang="en-CA" baseline="0" dirty="0"/>
              <a:t>The idea was that a healthy lawn needs about 3-5 cm of water each week. Placing an empty tuna can on your lawn thus provided a helpful gauge of how much to water.</a:t>
            </a:r>
          </a:p>
          <a:p>
            <a:pPr marL="171450" lvl="0" indent="-171450">
              <a:buFont typeface="Arial" panose="020B0604020202020204" pitchFamily="34" charset="0"/>
              <a:buChar char="•"/>
            </a:pPr>
            <a:endParaRPr lang="en-CA" baseline="0" dirty="0"/>
          </a:p>
          <a:p>
            <a:pPr marL="171450" lvl="0" indent="-171450">
              <a:buFont typeface="Arial" panose="020B0604020202020204" pitchFamily="34" charset="0"/>
              <a:buChar char="•"/>
            </a:pPr>
            <a:r>
              <a:rPr lang="en-CA" baseline="0" dirty="0"/>
              <a:t>Of course, these days, savvy gardeners know that replacing your lawn with drought-tolerant native plants is an even better water conservation strategy.</a:t>
            </a:r>
          </a:p>
          <a:p>
            <a:pPr marL="171450" lvl="0" indent="-171450">
              <a:buFont typeface="Arial" panose="020B0604020202020204" pitchFamily="34" charset="0"/>
              <a:buChar char="•"/>
            </a:pPr>
            <a:endParaRPr lang="en-CA" baseline="0" dirty="0"/>
          </a:p>
        </p:txBody>
      </p:sp>
      <p:sp>
        <p:nvSpPr>
          <p:cNvPr id="4" name="Slide Number Placeholder 3"/>
          <p:cNvSpPr>
            <a:spLocks noGrp="1"/>
          </p:cNvSpPr>
          <p:nvPr>
            <p:ph type="sldNum" sz="quarter" idx="10"/>
          </p:nvPr>
        </p:nvSpPr>
        <p:spPr/>
        <p:txBody>
          <a:bodyPr/>
          <a:lstStyle/>
          <a:p>
            <a:pPr marL="0" marR="0" lvl="0" indent="0" algn="r" defTabSz="927100" rtl="0" eaLnBrk="1" fontAlgn="base" latinLnBrk="0" hangingPunct="1">
              <a:lnSpc>
                <a:spcPct val="100000"/>
              </a:lnSpc>
              <a:spcBef>
                <a:spcPct val="0"/>
              </a:spcBef>
              <a:spcAft>
                <a:spcPct val="0"/>
              </a:spcAft>
              <a:buClrTx/>
              <a:buSzTx/>
              <a:buFontTx/>
              <a:buNone/>
              <a:tabLst/>
              <a:defRPr/>
            </a:pPr>
            <a:fld id="{675BEFC8-C62F-4F7E-8DFB-57E69A31FA29}" type="slidenum">
              <a:rPr kumimoji="0" lang="en-CA"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27100" rtl="0" eaLnBrk="1" fontAlgn="base" latinLnBrk="0" hangingPunct="1">
                <a:lnSpc>
                  <a:spcPct val="100000"/>
                </a:lnSpc>
                <a:spcBef>
                  <a:spcPct val="0"/>
                </a:spcBef>
                <a:spcAft>
                  <a:spcPct val="0"/>
                </a:spcAft>
                <a:buClrTx/>
                <a:buSzTx/>
                <a:buFontTx/>
                <a:buNone/>
                <a:tabLst/>
                <a:defRPr/>
              </a:pPr>
              <a:t>29</a:t>
            </a:fld>
            <a:endParaRPr kumimoji="0" lang="en-CA"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8618526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a:defRPr/>
            </a:pPr>
            <a:fld id="{675BEFC8-C62F-4F7E-8DFB-57E69A31FA29}" type="slidenum">
              <a:rPr lang="en-CA" altLang="en-US" smtClean="0"/>
              <a:pPr>
                <a:defRPr/>
              </a:pPr>
              <a:t>3</a:t>
            </a:fld>
            <a:endParaRPr lang="en-CA" altLang="en-US"/>
          </a:p>
        </p:txBody>
      </p:sp>
    </p:spTree>
    <p:extLst>
      <p:ext uri="{BB962C8B-B14F-4D97-AF65-F5344CB8AC3E}">
        <p14:creationId xmlns:p14="http://schemas.microsoft.com/office/powerpoint/2010/main" val="8888614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A" dirty="0"/>
              <a:t>Containers can be particularly challenging and may require</a:t>
            </a:r>
            <a:r>
              <a:rPr lang="en-CA" baseline="0" dirty="0"/>
              <a:t> watering more than daily during hot periods.</a:t>
            </a:r>
          </a:p>
          <a:p>
            <a:pPr marL="171450" indent="-171450">
              <a:buFont typeface="Arial" panose="020B0604020202020204" pitchFamily="34" charset="0"/>
              <a:buChar char="•"/>
            </a:pPr>
            <a:r>
              <a:rPr lang="en-CA" baseline="0" dirty="0"/>
              <a:t>Container materials such as clay and choir evaporate water through the sides of the container, so they require lots of watering.</a:t>
            </a:r>
          </a:p>
          <a:p>
            <a:pPr marL="171450" indent="-171450">
              <a:buFont typeface="Arial" panose="020B0604020202020204" pitchFamily="34" charset="0"/>
              <a:buChar char="•"/>
            </a:pPr>
            <a:r>
              <a:rPr lang="en-CA" baseline="0" dirty="0"/>
              <a:t>Note the mineral salts on the outside of this clay container. This shows how water leaches through the clay, so the container needs to be watered more frequently.</a:t>
            </a:r>
          </a:p>
          <a:p>
            <a:pPr marL="171450" indent="-171450">
              <a:buFont typeface="Arial" panose="020B0604020202020204" pitchFamily="34" charset="0"/>
              <a:buChar char="•"/>
            </a:pPr>
            <a:r>
              <a:rPr lang="en-CA" dirty="0"/>
              <a:t>Coir planters,</a:t>
            </a:r>
            <a:r>
              <a:rPr lang="en-CA" baseline="0" dirty="0"/>
              <a:t> like the one on the right, can look very attractive, but they wick water like crazy.</a:t>
            </a:r>
          </a:p>
          <a:p>
            <a:pPr marL="171450" indent="-171450">
              <a:buFont typeface="Arial" panose="020B0604020202020204" pitchFamily="34" charset="0"/>
              <a:buChar char="•"/>
            </a:pPr>
            <a:r>
              <a:rPr lang="en-CA" baseline="0" dirty="0"/>
              <a:t>In the City of Victoria, where they use a lot of coir baskets for street plantings, the municipality adds a layer of foam carpet under-padding inside the baskets. The foam soaks up water and releases it back to the plants as they require it, so the city doesn’t have to water quite so often.</a:t>
            </a:r>
          </a:p>
          <a:p>
            <a:pPr marL="171450" indent="-171450">
              <a:buFont typeface="Arial" panose="020B0604020202020204" pitchFamily="34" charset="0"/>
              <a:buChar char="•"/>
            </a:pPr>
            <a:r>
              <a:rPr lang="en-CA" baseline="0" dirty="0"/>
              <a:t>Small containers will generally need to be watered more frequently than larger ones.</a:t>
            </a:r>
          </a:p>
          <a:p>
            <a:pPr marL="171450" indent="-171450">
              <a:buFont typeface="Arial" panose="020B0604020202020204" pitchFamily="34" charset="0"/>
              <a:buChar char="•"/>
            </a:pPr>
            <a:r>
              <a:rPr lang="en-CA" baseline="0" dirty="0"/>
              <a:t>Containers in full sun need more water than those growing in shady locations.</a:t>
            </a:r>
            <a:endParaRPr lang="en-CA" dirty="0"/>
          </a:p>
        </p:txBody>
      </p:sp>
      <p:sp>
        <p:nvSpPr>
          <p:cNvPr id="4" name="Slide Number Placeholder 3"/>
          <p:cNvSpPr>
            <a:spLocks noGrp="1"/>
          </p:cNvSpPr>
          <p:nvPr>
            <p:ph type="sldNum" sz="quarter" idx="10"/>
          </p:nvPr>
        </p:nvSpPr>
        <p:spPr/>
        <p:txBody>
          <a:bodyPr/>
          <a:lstStyle/>
          <a:p>
            <a:pPr>
              <a:defRPr/>
            </a:pPr>
            <a:fld id="{675BEFC8-C62F-4F7E-8DFB-57E69A31FA29}" type="slidenum">
              <a:rPr lang="en-CA" altLang="en-US" smtClean="0"/>
              <a:pPr>
                <a:defRPr/>
              </a:pPr>
              <a:t>30</a:t>
            </a:fld>
            <a:endParaRPr lang="en-CA" altLang="en-US"/>
          </a:p>
        </p:txBody>
      </p:sp>
    </p:spTree>
    <p:extLst>
      <p:ext uri="{BB962C8B-B14F-4D97-AF65-F5344CB8AC3E}">
        <p14:creationId xmlns:p14="http://schemas.microsoft.com/office/powerpoint/2010/main" val="34627547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CA" baseline="0" dirty="0"/>
              <a:t>Self-watering containers can make the gardener’s life easier and deliver water where it is most needed – at the roots of the plants.</a:t>
            </a:r>
            <a:endParaRPr lang="en-CA" dirty="0"/>
          </a:p>
          <a:p>
            <a:pPr marL="171450" indent="-171450">
              <a:buFont typeface="Arial" panose="020B0604020202020204" pitchFamily="34" charset="0"/>
              <a:buChar char="•"/>
            </a:pPr>
            <a:r>
              <a:rPr lang="en-CA" dirty="0"/>
              <a:t>This</a:t>
            </a:r>
            <a:r>
              <a:rPr lang="en-CA" baseline="0" dirty="0"/>
              <a:t> is a simply DIY design, requiring only a storage bin and a couple of lengths of PVC tubing</a:t>
            </a:r>
          </a:p>
          <a:p>
            <a:pPr marL="171450" indent="-171450">
              <a:buFont typeface="Arial" panose="020B0604020202020204" pitchFamily="34" charset="0"/>
              <a:buChar char="•"/>
            </a:pPr>
            <a:r>
              <a:rPr lang="en-CA" baseline="0" dirty="0"/>
              <a:t>On the right is a “sub-watering” system, similar to many commercially-available self-watering containers. </a:t>
            </a:r>
          </a:p>
          <a:p>
            <a:pPr marL="171450" indent="-171450">
              <a:buFont typeface="Arial" panose="020B0604020202020204" pitchFamily="34" charset="0"/>
              <a:buChar char="•"/>
            </a:pPr>
            <a:r>
              <a:rPr lang="en-CA" baseline="0" dirty="0"/>
              <a:t>The idea is there is a water reservoir at the bottom of the container that holds water. </a:t>
            </a:r>
          </a:p>
          <a:p>
            <a:pPr marL="171450" indent="-171450">
              <a:buFont typeface="Arial" panose="020B0604020202020204" pitchFamily="34" charset="0"/>
              <a:buChar char="•"/>
            </a:pPr>
            <a:r>
              <a:rPr lang="en-CA" baseline="0" dirty="0"/>
              <a:t>As the soil above dries, water is wicked upwards from the reservoir and becomes available to the roots of plants in the container.</a:t>
            </a:r>
          </a:p>
          <a:p>
            <a:pPr marL="171450" indent="-171450">
              <a:buFont typeface="Arial" panose="020B0604020202020204" pitchFamily="34" charset="0"/>
              <a:buChar char="•"/>
            </a:pPr>
            <a:endParaRPr lang="en-CA" dirty="0"/>
          </a:p>
        </p:txBody>
      </p:sp>
      <p:sp>
        <p:nvSpPr>
          <p:cNvPr id="4" name="Slide Number Placeholder 3"/>
          <p:cNvSpPr>
            <a:spLocks noGrp="1"/>
          </p:cNvSpPr>
          <p:nvPr>
            <p:ph type="sldNum" sz="quarter" idx="10"/>
          </p:nvPr>
        </p:nvSpPr>
        <p:spPr/>
        <p:txBody>
          <a:bodyPr/>
          <a:lstStyle/>
          <a:p>
            <a:pPr marL="0" marR="0" lvl="0" indent="0" algn="r" defTabSz="927100" rtl="0" eaLnBrk="1" fontAlgn="base" latinLnBrk="0" hangingPunct="1">
              <a:lnSpc>
                <a:spcPct val="100000"/>
              </a:lnSpc>
              <a:spcBef>
                <a:spcPct val="0"/>
              </a:spcBef>
              <a:spcAft>
                <a:spcPct val="0"/>
              </a:spcAft>
              <a:buClrTx/>
              <a:buSzTx/>
              <a:buFontTx/>
              <a:buNone/>
              <a:tabLst/>
              <a:defRPr/>
            </a:pPr>
            <a:fld id="{675BEFC8-C62F-4F7E-8DFB-57E69A31FA29}" type="slidenum">
              <a:rPr kumimoji="0" lang="en-CA"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27100" rtl="0" eaLnBrk="1" fontAlgn="base" latinLnBrk="0" hangingPunct="1">
                <a:lnSpc>
                  <a:spcPct val="100000"/>
                </a:lnSpc>
                <a:spcBef>
                  <a:spcPct val="0"/>
                </a:spcBef>
                <a:spcAft>
                  <a:spcPct val="0"/>
                </a:spcAft>
                <a:buClrTx/>
                <a:buSzTx/>
                <a:buFontTx/>
                <a:buNone/>
                <a:tabLst/>
                <a:defRPr/>
              </a:pPr>
              <a:t>31</a:t>
            </a:fld>
            <a:endParaRPr kumimoji="0" lang="en-CA"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5576572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A" dirty="0"/>
              <a:t>This raised bed is</a:t>
            </a:r>
            <a:r>
              <a:rPr lang="en-CA" baseline="0" dirty="0"/>
              <a:t> along the side of our house at the top end of the driveway.</a:t>
            </a:r>
          </a:p>
          <a:p>
            <a:pPr marL="171450" indent="-171450">
              <a:buFont typeface="Arial" panose="020B0604020202020204" pitchFamily="34" charset="0"/>
              <a:buChar char="•"/>
            </a:pPr>
            <a:r>
              <a:rPr lang="en-CA" baseline="0" dirty="0"/>
              <a:t>Because it is so close to the house, part of it is actually in a “rain shadow”, under the eaves of the house.</a:t>
            </a:r>
          </a:p>
          <a:p>
            <a:pPr marL="171450" indent="-171450">
              <a:buFont typeface="Arial" panose="020B0604020202020204" pitchFamily="34" charset="0"/>
              <a:buChar char="•"/>
            </a:pPr>
            <a:r>
              <a:rPr lang="en-CA" baseline="0" dirty="0"/>
              <a:t>That’s where you can see I’ve added those upside down pop bottles.</a:t>
            </a:r>
          </a:p>
          <a:p>
            <a:pPr marL="171450" indent="-171450">
              <a:buFont typeface="Arial" panose="020B0604020202020204" pitchFamily="34" charset="0"/>
              <a:buChar char="•"/>
            </a:pPr>
            <a:r>
              <a:rPr lang="en-CA" baseline="0" dirty="0"/>
              <a:t>What you can’t see is that there is a watering spike attached to the neck of each bottle. </a:t>
            </a:r>
          </a:p>
          <a:p>
            <a:pPr marL="171450" indent="-171450">
              <a:buFont typeface="Arial" panose="020B0604020202020204" pitchFamily="34" charset="0"/>
              <a:buChar char="•"/>
            </a:pPr>
            <a:r>
              <a:rPr lang="en-CA" baseline="0" dirty="0"/>
              <a:t>In theory, I can pour water into the open end of the pop bottle and it will slowly infiltrate into the soil.</a:t>
            </a:r>
          </a:p>
          <a:p>
            <a:pPr marL="171450" indent="-171450">
              <a:buFont typeface="Arial" panose="020B0604020202020204" pitchFamily="34" charset="0"/>
              <a:buChar char="•"/>
            </a:pPr>
            <a:r>
              <a:rPr lang="en-CA" baseline="0" dirty="0"/>
              <a:t>In practice, I did not find the water spikes worked all that well. </a:t>
            </a:r>
            <a:br>
              <a:rPr lang="en-CA" baseline="0" dirty="0"/>
            </a:br>
            <a:r>
              <a:rPr lang="en-CA" baseline="0" dirty="0"/>
              <a:t>Either the little holes got clogged with soil and no water escaped, or the holes worked really well and the water in the bottles drained into the soil immediately.</a:t>
            </a:r>
            <a:endParaRPr lang="en-CA" dirty="0"/>
          </a:p>
        </p:txBody>
      </p:sp>
      <p:sp>
        <p:nvSpPr>
          <p:cNvPr id="4" name="Slide Number Placeholder 3"/>
          <p:cNvSpPr>
            <a:spLocks noGrp="1"/>
          </p:cNvSpPr>
          <p:nvPr>
            <p:ph type="sldNum" sz="quarter" idx="10"/>
          </p:nvPr>
        </p:nvSpPr>
        <p:spPr/>
        <p:txBody>
          <a:bodyPr/>
          <a:lstStyle/>
          <a:p>
            <a:pPr>
              <a:defRPr/>
            </a:pPr>
            <a:fld id="{675BEFC8-C62F-4F7E-8DFB-57E69A31FA29}" type="slidenum">
              <a:rPr lang="en-CA" altLang="en-US" smtClean="0"/>
              <a:pPr>
                <a:defRPr/>
              </a:pPr>
              <a:t>32</a:t>
            </a:fld>
            <a:endParaRPr lang="en-CA" altLang="en-US"/>
          </a:p>
        </p:txBody>
      </p:sp>
    </p:spTree>
    <p:extLst>
      <p:ext uri="{BB962C8B-B14F-4D97-AF65-F5344CB8AC3E}">
        <p14:creationId xmlns:p14="http://schemas.microsoft.com/office/powerpoint/2010/main" val="38582483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A" dirty="0"/>
              <a:t>Pronounced “</a:t>
            </a:r>
            <a:r>
              <a:rPr lang="en-CA" dirty="0" err="1"/>
              <a:t>oyas</a:t>
            </a:r>
            <a:r>
              <a:rPr lang="en-CA" dirty="0"/>
              <a:t>”, this is an old water conservation</a:t>
            </a:r>
            <a:r>
              <a:rPr lang="en-CA" baseline="0" dirty="0"/>
              <a:t> strategy for hot, dry climates.</a:t>
            </a:r>
          </a:p>
          <a:p>
            <a:pPr marL="171450" indent="-171450">
              <a:buFont typeface="Arial" panose="020B0604020202020204" pitchFamily="34" charset="0"/>
              <a:buChar char="•"/>
            </a:pPr>
            <a:r>
              <a:rPr lang="en-CA" baseline="0" dirty="0"/>
              <a:t>The olla is an unglazed pottery container that has been fired at low temperature so it remains quite porous.</a:t>
            </a:r>
          </a:p>
          <a:p>
            <a:pPr marL="171450" indent="-171450">
              <a:buFont typeface="Arial" panose="020B0604020202020204" pitchFamily="34" charset="0"/>
              <a:buChar char="•"/>
            </a:pPr>
            <a:r>
              <a:rPr lang="en-CA" baseline="0" dirty="0"/>
              <a:t>The use of </a:t>
            </a:r>
            <a:r>
              <a:rPr lang="en-CA" baseline="0" dirty="0" err="1"/>
              <a:t>Ollas</a:t>
            </a:r>
            <a:r>
              <a:rPr lang="en-CA" baseline="0" dirty="0"/>
              <a:t> is ancient, and was first documented about 2,000 years ago in China. </a:t>
            </a:r>
          </a:p>
          <a:p>
            <a:pPr marL="171450" indent="-171450">
              <a:buFont typeface="Arial" panose="020B0604020202020204" pitchFamily="34" charset="0"/>
              <a:buChar char="•"/>
            </a:pPr>
            <a:r>
              <a:rPr lang="en-CA" baseline="0" dirty="0"/>
              <a:t>This system is used in Pakistan, India, Iran, Mexico and Brazil. </a:t>
            </a:r>
          </a:p>
          <a:p>
            <a:pPr marL="171450" indent="-171450">
              <a:buFont typeface="Arial" panose="020B0604020202020204" pitchFamily="34" charset="0"/>
              <a:buChar char="•"/>
            </a:pPr>
            <a:r>
              <a:rPr lang="en-CA" baseline="0" dirty="0"/>
              <a:t>Irrigation with </a:t>
            </a:r>
            <a:r>
              <a:rPr lang="en-CA" baseline="0" dirty="0" err="1"/>
              <a:t>ollas</a:t>
            </a:r>
            <a:r>
              <a:rPr lang="en-CA" baseline="0" dirty="0"/>
              <a:t> is said to be up to 10 times more efficient than conventional surface watering.</a:t>
            </a:r>
          </a:p>
          <a:p>
            <a:pPr marL="171450" indent="-171450">
              <a:buFont typeface="Arial" panose="020B0604020202020204" pitchFamily="34" charset="0"/>
              <a:buChar char="•"/>
            </a:pPr>
            <a:r>
              <a:rPr lang="en-CA" baseline="0" dirty="0"/>
              <a:t>The olla is mostly buried underground.</a:t>
            </a:r>
          </a:p>
          <a:p>
            <a:pPr marL="171450" indent="-171450">
              <a:buFont typeface="Arial" panose="020B0604020202020204" pitchFamily="34" charset="0"/>
              <a:buChar char="•"/>
            </a:pPr>
            <a:r>
              <a:rPr lang="en-CA" baseline="0" dirty="0"/>
              <a:t>Then filled through a hole in the top so it releases water slowly into the surrounding soil through pores in the pottery. The image at top right illustrates what this looks like in cross-section.</a:t>
            </a:r>
          </a:p>
          <a:p>
            <a:pPr marL="171450" indent="-171450">
              <a:buFont typeface="Arial" panose="020B0604020202020204" pitchFamily="34" charset="0"/>
              <a:buChar char="•"/>
            </a:pPr>
            <a:r>
              <a:rPr lang="en-CA" baseline="0" dirty="0"/>
              <a:t>The water seeps into the soil at a rate that provides adjacent plants with a constant water source at the roots.</a:t>
            </a:r>
          </a:p>
          <a:p>
            <a:pPr marL="171450" indent="-171450">
              <a:buFont typeface="Arial" panose="020B0604020202020204" pitchFamily="34" charset="0"/>
              <a:buChar char="•"/>
            </a:pPr>
            <a:r>
              <a:rPr lang="en-CA" baseline="0" dirty="0"/>
              <a:t>In general, the water will travel about twice the diameter of the olla. For example, plants 20 cm from a 10 cm diameter olla should still benefit from its water.</a:t>
            </a:r>
          </a:p>
          <a:p>
            <a:pPr marL="171450" indent="-171450">
              <a:buFont typeface="Arial" panose="020B0604020202020204" pitchFamily="34" charset="0"/>
              <a:buChar char="•"/>
            </a:pPr>
            <a:r>
              <a:rPr lang="en-CA" baseline="0" dirty="0"/>
              <a:t>The lid prevents water from evaporating, and stops mosquitos and other bugs using the olla as a repository for their eggs.</a:t>
            </a:r>
          </a:p>
          <a:p>
            <a:pPr marL="171450" indent="-171450">
              <a:buFont typeface="Arial" panose="020B0604020202020204" pitchFamily="34" charset="0"/>
              <a:buChar char="•"/>
            </a:pPr>
            <a:r>
              <a:rPr lang="en-CA" sz="1100" b="0" i="0" kern="1200" dirty="0" err="1">
                <a:solidFill>
                  <a:schemeClr val="tx1"/>
                </a:solidFill>
                <a:effectLst/>
                <a:latin typeface="+mn-lt"/>
                <a:ea typeface="+mn-ea"/>
                <a:cs typeface="+mn-cs"/>
              </a:rPr>
              <a:t>Ollas</a:t>
            </a:r>
            <a:r>
              <a:rPr lang="en-CA" sz="1100" b="0" i="0" kern="1200" dirty="0">
                <a:solidFill>
                  <a:schemeClr val="tx1"/>
                </a:solidFill>
                <a:effectLst/>
                <a:latin typeface="+mn-lt"/>
                <a:ea typeface="+mn-ea"/>
                <a:cs typeface="+mn-cs"/>
              </a:rPr>
              <a:t> can save around 50 to 75% of the water that traditional watering uses, depending on what plants you have. </a:t>
            </a:r>
          </a:p>
          <a:p>
            <a:pPr marL="171450" indent="-171450">
              <a:buFont typeface="Arial" panose="020B0604020202020204" pitchFamily="34" charset="0"/>
              <a:buChar char="•"/>
            </a:pPr>
            <a:r>
              <a:rPr lang="en-CA" sz="1100" b="0" i="0" kern="1200" dirty="0">
                <a:solidFill>
                  <a:schemeClr val="tx1"/>
                </a:solidFill>
                <a:effectLst/>
                <a:latin typeface="+mn-lt"/>
                <a:ea typeface="+mn-ea"/>
                <a:cs typeface="+mn-cs"/>
              </a:rPr>
              <a:t>Don’t use them around woody rooted plants as those roots can grow around the olla and eventually break it.</a:t>
            </a:r>
          </a:p>
          <a:p>
            <a:pPr marL="171450" indent="-171450">
              <a:buFont typeface="Arial" panose="020B0604020202020204" pitchFamily="34" charset="0"/>
              <a:buChar char="•"/>
            </a:pPr>
            <a:r>
              <a:rPr lang="en-CA" sz="1100" b="0" i="0" kern="1200" baseline="0" dirty="0">
                <a:solidFill>
                  <a:schemeClr val="tx1"/>
                </a:solidFill>
                <a:effectLst/>
                <a:latin typeface="+mn-lt"/>
                <a:ea typeface="+mn-ea"/>
                <a:cs typeface="+mn-cs"/>
              </a:rPr>
              <a:t>In a Canadian context, </a:t>
            </a:r>
            <a:r>
              <a:rPr lang="en-CA" sz="1100" b="0" i="0" kern="1200" baseline="0" dirty="0" err="1">
                <a:solidFill>
                  <a:schemeClr val="tx1"/>
                </a:solidFill>
                <a:effectLst/>
                <a:latin typeface="+mn-lt"/>
                <a:ea typeface="+mn-ea"/>
                <a:cs typeface="+mn-cs"/>
              </a:rPr>
              <a:t>ollas</a:t>
            </a:r>
            <a:r>
              <a:rPr lang="en-CA" sz="1100" b="0" i="0" kern="1200" baseline="0" dirty="0">
                <a:solidFill>
                  <a:schemeClr val="tx1"/>
                </a:solidFill>
                <a:effectLst/>
                <a:latin typeface="+mn-lt"/>
                <a:ea typeface="+mn-ea"/>
                <a:cs typeface="+mn-cs"/>
              </a:rPr>
              <a:t> should be dug up in fall so the winter freeze-thaw cycle doesn’t break them.</a:t>
            </a:r>
            <a:endParaRPr lang="en-CA" baseline="0" dirty="0"/>
          </a:p>
          <a:p>
            <a:pPr marL="171450" indent="-171450">
              <a:buFont typeface="Arial" panose="020B0604020202020204" pitchFamily="34" charset="0"/>
              <a:buChar char="•"/>
            </a:pPr>
            <a:r>
              <a:rPr lang="en-CA" baseline="0" dirty="0" err="1"/>
              <a:t>Ollas</a:t>
            </a:r>
            <a:r>
              <a:rPr lang="en-CA" baseline="0" dirty="0"/>
              <a:t> can be purchased or home-made from found materials such as old clay pots. If making your own, check the porosity of the clay pots you are using. Some are fired at higher temperature so they are more durable, but this also makes them less porous and less effective as watering devices.</a:t>
            </a:r>
          </a:p>
          <a:p>
            <a:pPr marL="171450" indent="-171450">
              <a:buFont typeface="Arial" panose="020B0604020202020204" pitchFamily="34" charset="0"/>
              <a:buChar char="•"/>
            </a:pPr>
            <a:r>
              <a:rPr lang="en-CA" baseline="0" dirty="0"/>
              <a:t>Another advantage of the olla is that the surface of the soil stays mostly dry, which means that weeds are less likely to sprout.</a:t>
            </a:r>
          </a:p>
          <a:p>
            <a:pPr marL="171450" indent="-171450">
              <a:buFont typeface="Arial" panose="020B0604020202020204" pitchFamily="34" charset="0"/>
              <a:buChar char="•"/>
            </a:pPr>
            <a:r>
              <a:rPr lang="en-CA" dirty="0"/>
              <a:t>In the lower photo, we can see the lid of an olla</a:t>
            </a:r>
            <a:r>
              <a:rPr lang="en-CA" baseline="0" dirty="0"/>
              <a:t> in the middle of those lush looking lettuce plants.</a:t>
            </a:r>
            <a:endParaRPr lang="en-CA" dirty="0"/>
          </a:p>
        </p:txBody>
      </p:sp>
      <p:sp>
        <p:nvSpPr>
          <p:cNvPr id="4" name="Slide Number Placeholder 3"/>
          <p:cNvSpPr>
            <a:spLocks noGrp="1"/>
          </p:cNvSpPr>
          <p:nvPr>
            <p:ph type="sldNum" sz="quarter" idx="10"/>
          </p:nvPr>
        </p:nvSpPr>
        <p:spPr/>
        <p:txBody>
          <a:bodyPr/>
          <a:lstStyle/>
          <a:p>
            <a:pPr>
              <a:defRPr/>
            </a:pPr>
            <a:fld id="{675BEFC8-C62F-4F7E-8DFB-57E69A31FA29}" type="slidenum">
              <a:rPr lang="en-CA" altLang="en-US" smtClean="0"/>
              <a:pPr>
                <a:defRPr/>
              </a:pPr>
              <a:t>33</a:t>
            </a:fld>
            <a:endParaRPr lang="en-CA" altLang="en-US"/>
          </a:p>
        </p:txBody>
      </p:sp>
    </p:spTree>
    <p:extLst>
      <p:ext uri="{BB962C8B-B14F-4D97-AF65-F5344CB8AC3E}">
        <p14:creationId xmlns:p14="http://schemas.microsoft.com/office/powerpoint/2010/main" val="109522183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CA" dirty="0"/>
              <a:t>Moving up the scale of sophistication – and cost</a:t>
            </a:r>
            <a:r>
              <a:rPr lang="en-CA" baseline="0" dirty="0"/>
              <a:t> – here we see an example of a drip irrigation system.</a:t>
            </a:r>
            <a:endParaRPr lang="en-CA" dirty="0"/>
          </a:p>
          <a:p>
            <a:pPr marL="171450" indent="-171450">
              <a:buFont typeface="Arial" panose="020B0604020202020204" pitchFamily="34" charset="0"/>
              <a:buChar char="•"/>
            </a:pPr>
            <a:r>
              <a:rPr lang="en-CA" dirty="0"/>
              <a:t>This</a:t>
            </a:r>
            <a:r>
              <a:rPr lang="en-CA" baseline="0" dirty="0"/>
              <a:t> is an interesting example of a drip irrigation system that uses the olla concept.</a:t>
            </a:r>
          </a:p>
          <a:p>
            <a:pPr marL="171450" indent="-171450">
              <a:buFont typeface="Arial" panose="020B0604020202020204" pitchFamily="34" charset="0"/>
              <a:buChar char="•"/>
            </a:pPr>
            <a:endParaRPr lang="en-CA" dirty="0"/>
          </a:p>
        </p:txBody>
      </p:sp>
      <p:sp>
        <p:nvSpPr>
          <p:cNvPr id="4" name="Slide Number Placeholder 3"/>
          <p:cNvSpPr>
            <a:spLocks noGrp="1"/>
          </p:cNvSpPr>
          <p:nvPr>
            <p:ph type="sldNum" sz="quarter" idx="10"/>
          </p:nvPr>
        </p:nvSpPr>
        <p:spPr/>
        <p:txBody>
          <a:bodyPr/>
          <a:lstStyle/>
          <a:p>
            <a:pPr>
              <a:defRPr/>
            </a:pPr>
            <a:fld id="{675BEFC8-C62F-4F7E-8DFB-57E69A31FA29}" type="slidenum">
              <a:rPr lang="en-CA" altLang="en-US" smtClean="0"/>
              <a:pPr>
                <a:defRPr/>
              </a:pPr>
              <a:t>34</a:t>
            </a:fld>
            <a:endParaRPr lang="en-CA" altLang="en-US"/>
          </a:p>
        </p:txBody>
      </p:sp>
    </p:spTree>
    <p:extLst>
      <p:ext uri="{BB962C8B-B14F-4D97-AF65-F5344CB8AC3E}">
        <p14:creationId xmlns:p14="http://schemas.microsoft.com/office/powerpoint/2010/main" val="373678570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A" dirty="0"/>
              <a:t>This is a more conventional</a:t>
            </a:r>
            <a:r>
              <a:rPr lang="en-CA" baseline="0" dirty="0"/>
              <a:t> drip irrigation system.</a:t>
            </a:r>
          </a:p>
          <a:p>
            <a:pPr marL="171450" indent="-171450">
              <a:buFont typeface="Arial" panose="020B0604020202020204" pitchFamily="34" charset="0"/>
              <a:buChar char="•"/>
            </a:pPr>
            <a:r>
              <a:rPr lang="en-CA" baseline="0" dirty="0"/>
              <a:t>There are lots of “snip and clip” drip irrigation systems on the market that offer a great deal of flexibility.</a:t>
            </a:r>
          </a:p>
          <a:p>
            <a:pPr marL="171450" indent="-171450">
              <a:buFont typeface="Arial" panose="020B0604020202020204" pitchFamily="34" charset="0"/>
              <a:buChar char="•"/>
            </a:pPr>
            <a:r>
              <a:rPr lang="en-CA" baseline="0" dirty="0"/>
              <a:t>Combined with a water timer, these can be both effective, efficient and require very little labour after initial installation.</a:t>
            </a:r>
          </a:p>
          <a:p>
            <a:pPr marL="171450" indent="-171450">
              <a:buFont typeface="Arial" panose="020B0604020202020204" pitchFamily="34" charset="0"/>
              <a:buChar char="•"/>
            </a:pPr>
            <a:r>
              <a:rPr lang="en-CA" baseline="0" dirty="0"/>
              <a:t>The downsides are mostly to do with cost and some minor engineering skills required to get everything lined up properly. </a:t>
            </a:r>
          </a:p>
          <a:p>
            <a:pPr marL="171450" indent="-171450">
              <a:buFont typeface="Arial" panose="020B0604020202020204" pitchFamily="34" charset="0"/>
              <a:buChar char="•"/>
            </a:pPr>
            <a:r>
              <a:rPr lang="en-CA" baseline="0" dirty="0"/>
              <a:t>There may also be limitations if you do multiple crops in the same season, and the irrigation would have to be adjusted to maximize its effectiveness for each new planting.</a:t>
            </a:r>
          </a:p>
          <a:p>
            <a:pPr marL="171450" indent="-171450">
              <a:buFont typeface="Arial" panose="020B0604020202020204" pitchFamily="34" charset="0"/>
              <a:buChar char="•"/>
            </a:pPr>
            <a:endParaRPr lang="en-CA" dirty="0"/>
          </a:p>
        </p:txBody>
      </p:sp>
      <p:sp>
        <p:nvSpPr>
          <p:cNvPr id="4" name="Slide Number Placeholder 3"/>
          <p:cNvSpPr>
            <a:spLocks noGrp="1"/>
          </p:cNvSpPr>
          <p:nvPr>
            <p:ph type="sldNum" sz="quarter" idx="10"/>
          </p:nvPr>
        </p:nvSpPr>
        <p:spPr/>
        <p:txBody>
          <a:bodyPr/>
          <a:lstStyle/>
          <a:p>
            <a:pPr marL="0" marR="0" lvl="0" indent="0" algn="r" defTabSz="927100" rtl="0" eaLnBrk="1" fontAlgn="base" latinLnBrk="0" hangingPunct="1">
              <a:lnSpc>
                <a:spcPct val="100000"/>
              </a:lnSpc>
              <a:spcBef>
                <a:spcPct val="0"/>
              </a:spcBef>
              <a:spcAft>
                <a:spcPct val="0"/>
              </a:spcAft>
              <a:buClrTx/>
              <a:buSzTx/>
              <a:buFontTx/>
              <a:buNone/>
              <a:tabLst/>
              <a:defRPr/>
            </a:pPr>
            <a:fld id="{675BEFC8-C62F-4F7E-8DFB-57E69A31FA29}" type="slidenum">
              <a:rPr kumimoji="0" lang="en-CA"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27100" rtl="0" eaLnBrk="1" fontAlgn="base" latinLnBrk="0" hangingPunct="1">
                <a:lnSpc>
                  <a:spcPct val="100000"/>
                </a:lnSpc>
                <a:spcBef>
                  <a:spcPct val="0"/>
                </a:spcBef>
                <a:spcAft>
                  <a:spcPct val="0"/>
                </a:spcAft>
                <a:buClrTx/>
                <a:buSzTx/>
                <a:buFontTx/>
                <a:buNone/>
                <a:tabLst/>
                <a:defRPr/>
              </a:pPr>
              <a:t>35</a:t>
            </a:fld>
            <a:endParaRPr kumimoji="0" lang="en-CA"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38253223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A" dirty="0"/>
              <a:t>Why are we starting</a:t>
            </a:r>
            <a:r>
              <a:rPr lang="en-CA" baseline="0" dirty="0"/>
              <a:t> this section with soil type?</a:t>
            </a:r>
          </a:p>
          <a:p>
            <a:pPr marL="171450" indent="-171450">
              <a:buFont typeface="Arial" panose="020B0604020202020204" pitchFamily="34" charset="0"/>
              <a:buChar char="•"/>
            </a:pPr>
            <a:r>
              <a:rPr lang="en-CA" baseline="0" dirty="0"/>
              <a:t>The type of soil you have, specifically the texture of your soil, has a huge impact on your garden’s ability to retain water and, therefore, on how much work you need to do to retain water.</a:t>
            </a:r>
          </a:p>
          <a:p>
            <a:pPr marL="171450" indent="-171450">
              <a:buFont typeface="Arial" panose="020B0604020202020204" pitchFamily="34" charset="0"/>
              <a:buChar char="•"/>
            </a:pPr>
            <a:r>
              <a:rPr lang="en-CA" baseline="0" dirty="0"/>
              <a:t>If you have sandy soil, like mine, you need to do a lot of work to maintain soil moisture!</a:t>
            </a:r>
          </a:p>
          <a:p>
            <a:pPr marL="171450" indent="-171450">
              <a:buFont typeface="Arial" panose="020B0604020202020204" pitchFamily="34" charset="0"/>
              <a:buChar char="•"/>
            </a:pPr>
            <a:endParaRPr lang="en-CA" dirty="0"/>
          </a:p>
        </p:txBody>
      </p:sp>
      <p:sp>
        <p:nvSpPr>
          <p:cNvPr id="4" name="Slide Number Placeholder 3"/>
          <p:cNvSpPr>
            <a:spLocks noGrp="1"/>
          </p:cNvSpPr>
          <p:nvPr>
            <p:ph type="sldNum" sz="quarter" idx="10"/>
          </p:nvPr>
        </p:nvSpPr>
        <p:spPr/>
        <p:txBody>
          <a:bodyPr/>
          <a:lstStyle/>
          <a:p>
            <a:pPr>
              <a:defRPr/>
            </a:pPr>
            <a:fld id="{675BEFC8-C62F-4F7E-8DFB-57E69A31FA29}" type="slidenum">
              <a:rPr lang="en-CA" altLang="en-US" smtClean="0"/>
              <a:pPr>
                <a:defRPr/>
              </a:pPr>
              <a:t>36</a:t>
            </a:fld>
            <a:endParaRPr lang="en-CA" altLang="en-US"/>
          </a:p>
        </p:txBody>
      </p:sp>
    </p:spTree>
    <p:extLst>
      <p:ext uri="{BB962C8B-B14F-4D97-AF65-F5344CB8AC3E}">
        <p14:creationId xmlns:p14="http://schemas.microsoft.com/office/powerpoint/2010/main" val="16103872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6050" y="215900"/>
            <a:ext cx="4038600" cy="3028950"/>
          </a:xfrm>
        </p:spPr>
      </p:sp>
      <p:sp>
        <p:nvSpPr>
          <p:cNvPr id="3" name="Notes Placeholder 2"/>
          <p:cNvSpPr>
            <a:spLocks noGrp="1"/>
          </p:cNvSpPr>
          <p:nvPr>
            <p:ph type="body" idx="1"/>
          </p:nvPr>
        </p:nvSpPr>
        <p:spPr>
          <a:xfrm>
            <a:off x="158750" y="3262857"/>
            <a:ext cx="6629399" cy="6008143"/>
          </a:xfrm>
        </p:spPr>
        <p:txBody>
          <a:bodyPr/>
          <a:lstStyle/>
          <a:p>
            <a:pPr marL="171450" indent="-171450">
              <a:lnSpc>
                <a:spcPct val="95000"/>
              </a:lnSpc>
              <a:spcBef>
                <a:spcPts val="0"/>
              </a:spcBef>
              <a:buFont typeface="Arial" panose="020B0604020202020204" pitchFamily="34" charset="0"/>
              <a:buChar char="•"/>
            </a:pPr>
            <a:r>
              <a:rPr lang="en-CA" sz="1000" dirty="0"/>
              <a:t>So we need to start by knowing the texture of our soil.</a:t>
            </a:r>
          </a:p>
          <a:p>
            <a:pPr marL="171450" indent="-171450">
              <a:lnSpc>
                <a:spcPct val="95000"/>
              </a:lnSpc>
              <a:spcBef>
                <a:spcPts val="0"/>
              </a:spcBef>
              <a:buFont typeface="Arial" panose="020B0604020202020204" pitchFamily="34" charset="0"/>
              <a:buChar char="•"/>
            </a:pPr>
            <a:r>
              <a:rPr lang="en-CA" sz="1000" dirty="0"/>
              <a:t>In</a:t>
            </a:r>
            <a:r>
              <a:rPr lang="en-CA" sz="1000" baseline="0" dirty="0"/>
              <a:t> terms of soil texture, t</a:t>
            </a:r>
            <a:r>
              <a:rPr lang="en-CA" sz="1000" dirty="0"/>
              <a:t>here</a:t>
            </a:r>
            <a:r>
              <a:rPr lang="en-CA" sz="1000" baseline="0" dirty="0"/>
              <a:t> are three basic types of soil – sand, loam and clay.</a:t>
            </a:r>
            <a:endParaRPr lang="en-CA" sz="1000" dirty="0"/>
          </a:p>
          <a:p>
            <a:pPr marL="171450" indent="-171450">
              <a:lnSpc>
                <a:spcPct val="95000"/>
              </a:lnSpc>
              <a:spcBef>
                <a:spcPts val="0"/>
              </a:spcBef>
              <a:buFont typeface="Arial" panose="020B0604020202020204" pitchFamily="34" charset="0"/>
              <a:buChar char="•"/>
            </a:pPr>
            <a:r>
              <a:rPr lang="en-CA" sz="1000" dirty="0"/>
              <a:t>If</a:t>
            </a:r>
            <a:r>
              <a:rPr lang="en-CA" sz="1000" baseline="0" dirty="0"/>
              <a:t> you don’t yet know what kind of soil you have, there are a few very simple tests.</a:t>
            </a:r>
          </a:p>
          <a:p>
            <a:pPr marL="171450" indent="-171450">
              <a:lnSpc>
                <a:spcPct val="95000"/>
              </a:lnSpc>
              <a:spcBef>
                <a:spcPts val="0"/>
              </a:spcBef>
              <a:buFont typeface="Arial" panose="020B0604020202020204" pitchFamily="34" charset="0"/>
              <a:buChar char="•"/>
            </a:pPr>
            <a:r>
              <a:rPr lang="en-CA" sz="1000" baseline="0" dirty="0"/>
              <a:t>The illustration here is of what’s called the “jar test”.</a:t>
            </a:r>
          </a:p>
          <a:p>
            <a:pPr marL="628650" lvl="1" indent="-171450">
              <a:lnSpc>
                <a:spcPct val="95000"/>
              </a:lnSpc>
              <a:spcBef>
                <a:spcPts val="0"/>
              </a:spcBef>
              <a:buFont typeface="Arial" panose="020B0604020202020204" pitchFamily="34" charset="0"/>
              <a:buChar char="•"/>
            </a:pPr>
            <a:r>
              <a:rPr lang="en-CA" sz="1000" baseline="0" dirty="0"/>
              <a:t>Remember to take a soil profile. Try to scoop up soil from the full depth of your trowel, not just a bit scraped off the surface.</a:t>
            </a:r>
          </a:p>
          <a:p>
            <a:pPr marL="628650" lvl="1" indent="-171450">
              <a:lnSpc>
                <a:spcPct val="95000"/>
              </a:lnSpc>
              <a:spcBef>
                <a:spcPts val="0"/>
              </a:spcBef>
              <a:buFont typeface="Arial" panose="020B0604020202020204" pitchFamily="34" charset="0"/>
              <a:buChar char="•"/>
            </a:pPr>
            <a:r>
              <a:rPr lang="en-CA" sz="1000" baseline="0" dirty="0"/>
              <a:t>Put your soil into a bit glass jar.</a:t>
            </a:r>
          </a:p>
          <a:p>
            <a:pPr marL="628650" lvl="1" indent="-171450">
              <a:lnSpc>
                <a:spcPct val="95000"/>
              </a:lnSpc>
              <a:spcBef>
                <a:spcPts val="0"/>
              </a:spcBef>
              <a:buFont typeface="Arial" panose="020B0604020202020204" pitchFamily="34" charset="0"/>
              <a:buChar char="•"/>
            </a:pPr>
            <a:r>
              <a:rPr lang="en-CA" sz="1000" baseline="0" dirty="0"/>
              <a:t>Add water, shake and then let it sit for a day or two until all sediment has settled.</a:t>
            </a:r>
          </a:p>
          <a:p>
            <a:pPr marL="628650" lvl="1" indent="-171450">
              <a:lnSpc>
                <a:spcPct val="95000"/>
              </a:lnSpc>
              <a:spcBef>
                <a:spcPts val="0"/>
              </a:spcBef>
              <a:buFont typeface="Arial" panose="020B0604020202020204" pitchFamily="34" charset="0"/>
              <a:buChar char="•"/>
            </a:pPr>
            <a:r>
              <a:rPr lang="en-CA" sz="1000" baseline="0" dirty="0"/>
              <a:t>Sand particles are larger and heavier, so they will settle to the bottom of the jar. </a:t>
            </a:r>
          </a:p>
          <a:p>
            <a:pPr marL="628650" lvl="1" indent="-171450">
              <a:lnSpc>
                <a:spcPct val="95000"/>
              </a:lnSpc>
              <a:spcBef>
                <a:spcPts val="0"/>
              </a:spcBef>
              <a:buFont typeface="Arial" panose="020B0604020202020204" pitchFamily="34" charset="0"/>
              <a:buChar char="•"/>
            </a:pPr>
            <a:r>
              <a:rPr lang="en-CA" sz="1000" baseline="0" dirty="0"/>
              <a:t>Clay particles are the smallest and lightest, so they wind up on top of the pile. </a:t>
            </a:r>
          </a:p>
          <a:p>
            <a:pPr marL="628650" lvl="1" indent="-171450">
              <a:lnSpc>
                <a:spcPct val="95000"/>
              </a:lnSpc>
              <a:spcBef>
                <a:spcPts val="0"/>
              </a:spcBef>
              <a:buFont typeface="Arial" panose="020B0604020202020204" pitchFamily="34" charset="0"/>
              <a:buChar char="•"/>
            </a:pPr>
            <a:r>
              <a:rPr lang="en-CA" sz="1000" baseline="0" dirty="0"/>
              <a:t>The relative proportions of each type of material tells you what kind of soil you have.</a:t>
            </a:r>
          </a:p>
          <a:p>
            <a:pPr marL="171450" lvl="0" indent="-171450">
              <a:lnSpc>
                <a:spcPct val="95000"/>
              </a:lnSpc>
              <a:spcBef>
                <a:spcPts val="0"/>
              </a:spcBef>
              <a:buFont typeface="Arial" panose="020B0604020202020204" pitchFamily="34" charset="0"/>
              <a:buChar char="•"/>
            </a:pPr>
            <a:r>
              <a:rPr lang="en-CA" sz="1000" baseline="0" dirty="0"/>
              <a:t>Another fun soil test to do, especially with kids, is the squeeze test.</a:t>
            </a:r>
          </a:p>
          <a:p>
            <a:pPr marL="628650" lvl="1" indent="-171450">
              <a:lnSpc>
                <a:spcPct val="95000"/>
              </a:lnSpc>
              <a:spcBef>
                <a:spcPts val="0"/>
              </a:spcBef>
              <a:buFont typeface="Arial" panose="020B0604020202020204" pitchFamily="34" charset="0"/>
              <a:buChar char="•"/>
            </a:pPr>
            <a:r>
              <a:rPr lang="en-CA" sz="1000" baseline="0" dirty="0"/>
              <a:t>Scoop up a trowel-full of soil. Once again, ensure that you get the full depth of the trowel into the soil so you get a kind of soil profile, not just the soil sitting at the surface.</a:t>
            </a:r>
          </a:p>
          <a:p>
            <a:pPr marL="628650" lvl="1" indent="-171450">
              <a:lnSpc>
                <a:spcPct val="95000"/>
              </a:lnSpc>
              <a:spcBef>
                <a:spcPts val="0"/>
              </a:spcBef>
              <a:buFont typeface="Arial" panose="020B0604020202020204" pitchFamily="34" charset="0"/>
              <a:buChar char="•"/>
            </a:pPr>
            <a:r>
              <a:rPr lang="en-CA" sz="1000" baseline="0" dirty="0"/>
              <a:t>Mix this up in a basin of water.</a:t>
            </a:r>
          </a:p>
          <a:p>
            <a:pPr marL="628650" lvl="1" indent="-171450">
              <a:lnSpc>
                <a:spcPct val="95000"/>
              </a:lnSpc>
              <a:spcBef>
                <a:spcPts val="0"/>
              </a:spcBef>
              <a:buFont typeface="Arial" panose="020B0604020202020204" pitchFamily="34" charset="0"/>
              <a:buChar char="•"/>
            </a:pPr>
            <a:r>
              <a:rPr lang="en-CA" sz="1000" baseline="0" dirty="0"/>
              <a:t>Then grab a handful of the resulting mud and squeeze until it oozes out between your fingers.</a:t>
            </a:r>
          </a:p>
          <a:p>
            <a:pPr marL="628650" lvl="1" indent="-171450">
              <a:lnSpc>
                <a:spcPct val="95000"/>
              </a:lnSpc>
              <a:spcBef>
                <a:spcPts val="0"/>
              </a:spcBef>
              <a:buFont typeface="Arial" panose="020B0604020202020204" pitchFamily="34" charset="0"/>
              <a:buChar char="•"/>
            </a:pPr>
            <a:r>
              <a:rPr lang="en-CA" sz="1000" baseline="0" dirty="0"/>
              <a:t>If the result is long “worms” of soil squeezing out between your fingers, then you have predominantly clay soil.</a:t>
            </a:r>
          </a:p>
          <a:p>
            <a:pPr marL="628650" lvl="1" indent="-171450">
              <a:lnSpc>
                <a:spcPct val="95000"/>
              </a:lnSpc>
              <a:spcBef>
                <a:spcPts val="0"/>
              </a:spcBef>
              <a:buFont typeface="Arial" panose="020B0604020202020204" pitchFamily="34" charset="0"/>
              <a:buChar char="•"/>
            </a:pPr>
            <a:r>
              <a:rPr lang="en-CA" sz="1000" baseline="0" dirty="0"/>
              <a:t>If you only get little dollops of soil that drop off almost immediately, then you have mostly sand soil.</a:t>
            </a:r>
          </a:p>
          <a:p>
            <a:pPr marL="171450" lvl="0" indent="-171450">
              <a:lnSpc>
                <a:spcPct val="95000"/>
              </a:lnSpc>
              <a:spcBef>
                <a:spcPts val="0"/>
              </a:spcBef>
              <a:buFont typeface="Arial" panose="020B0604020202020204" pitchFamily="34" charset="0"/>
              <a:buChar char="•"/>
            </a:pPr>
            <a:r>
              <a:rPr lang="en-CA" sz="1000" dirty="0"/>
              <a:t>So why do we care about soil texture?</a:t>
            </a:r>
          </a:p>
          <a:p>
            <a:pPr marL="628650" lvl="1" indent="-171450">
              <a:lnSpc>
                <a:spcPct val="95000"/>
              </a:lnSpc>
              <a:spcBef>
                <a:spcPts val="0"/>
              </a:spcBef>
              <a:buFont typeface="Arial" panose="020B0604020202020204" pitchFamily="34" charset="0"/>
              <a:buChar char="•"/>
            </a:pPr>
            <a:r>
              <a:rPr lang="en-CA" sz="1000" dirty="0"/>
              <a:t>The coarser your soil,</a:t>
            </a:r>
            <a:r>
              <a:rPr lang="en-CA" sz="1000" baseline="0" dirty="0"/>
              <a:t> the faster water will drain away.</a:t>
            </a:r>
          </a:p>
          <a:p>
            <a:pPr marL="628650" lvl="1" indent="-171450">
              <a:lnSpc>
                <a:spcPct val="95000"/>
              </a:lnSpc>
              <a:spcBef>
                <a:spcPts val="0"/>
              </a:spcBef>
              <a:buFont typeface="Arial" panose="020B0604020202020204" pitchFamily="34" charset="0"/>
              <a:buChar char="•"/>
            </a:pPr>
            <a:r>
              <a:rPr lang="en-CA" sz="1000" baseline="0" dirty="0"/>
              <a:t>More sand generally means less water retention. It also means that your soil will naturally contain fewer nutrients than a loam or clay soil.</a:t>
            </a:r>
          </a:p>
          <a:p>
            <a:pPr marL="171450" lvl="0" indent="-171450">
              <a:lnSpc>
                <a:spcPct val="95000"/>
              </a:lnSpc>
              <a:spcBef>
                <a:spcPts val="0"/>
              </a:spcBef>
              <a:buFont typeface="Arial" panose="020B0604020202020204" pitchFamily="34" charset="0"/>
              <a:buChar char="•"/>
            </a:pPr>
            <a:r>
              <a:rPr lang="en-CA" sz="1000" baseline="0" dirty="0"/>
              <a:t>I garden on what is basically beach sand.</a:t>
            </a:r>
          </a:p>
          <a:p>
            <a:pPr marL="171450" lvl="0" indent="-171450">
              <a:lnSpc>
                <a:spcPct val="95000"/>
              </a:lnSpc>
              <a:spcBef>
                <a:spcPts val="0"/>
              </a:spcBef>
              <a:buFont typeface="Arial" panose="020B0604020202020204" pitchFamily="34" charset="0"/>
              <a:buChar char="•"/>
            </a:pPr>
            <a:r>
              <a:rPr lang="en-CA" sz="1000" baseline="0" dirty="0"/>
              <a:t>After 30+ years of consistent soil amendments, I can now dig down about 6 cm before the soil is grey. </a:t>
            </a:r>
          </a:p>
          <a:p>
            <a:pPr marL="171450" lvl="0" indent="-171450">
              <a:lnSpc>
                <a:spcPct val="95000"/>
              </a:lnSpc>
              <a:spcBef>
                <a:spcPts val="0"/>
              </a:spcBef>
              <a:buFont typeface="Arial" panose="020B0604020202020204" pitchFamily="34" charset="0"/>
              <a:buChar char="•"/>
            </a:pPr>
            <a:r>
              <a:rPr lang="en-CA" sz="1000" baseline="0" dirty="0"/>
              <a:t>At a depth of  about 10 cm, I hit a fine white sand that is every beach-goers’ dream and every gardeners’ nightmare.</a:t>
            </a:r>
          </a:p>
          <a:p>
            <a:pPr marL="171450" lvl="0" indent="-171450">
              <a:lnSpc>
                <a:spcPct val="95000"/>
              </a:lnSpc>
              <a:spcBef>
                <a:spcPts val="0"/>
              </a:spcBef>
              <a:buFont typeface="Arial" panose="020B0604020202020204" pitchFamily="34" charset="0"/>
              <a:buChar char="•"/>
            </a:pPr>
            <a:r>
              <a:rPr lang="en-CA" sz="1000" baseline="0" dirty="0"/>
              <a:t>Gardeners with clay soil have the opposite problem. Their soil may contain more nutrients, but it can water-log really easily because drainage is always going to be a challenge.</a:t>
            </a:r>
          </a:p>
          <a:p>
            <a:pPr marL="171450" lvl="0" indent="-171450">
              <a:lnSpc>
                <a:spcPct val="95000"/>
              </a:lnSpc>
              <a:spcBef>
                <a:spcPts val="0"/>
              </a:spcBef>
              <a:buFont typeface="Arial" panose="020B0604020202020204" pitchFamily="34" charset="0"/>
              <a:buChar char="•"/>
            </a:pPr>
            <a:r>
              <a:rPr lang="en-CA" sz="1000" baseline="0" dirty="0"/>
              <a:t>Plants can be killed as easily by water-logging as from drought.</a:t>
            </a:r>
          </a:p>
          <a:p>
            <a:pPr marL="171450" lvl="0" indent="-171450">
              <a:lnSpc>
                <a:spcPct val="95000"/>
              </a:lnSpc>
              <a:spcBef>
                <a:spcPts val="0"/>
              </a:spcBef>
              <a:buFont typeface="Arial" panose="020B0604020202020204" pitchFamily="34" charset="0"/>
              <a:buChar char="•"/>
            </a:pPr>
            <a:r>
              <a:rPr lang="en-CA" sz="1000" baseline="0" dirty="0"/>
              <a:t>Water-logged soil can also give rise to anaerobic decomposition, which smells nasty and creates bacteria that are harmful to plants and other soil organisms.</a:t>
            </a:r>
          </a:p>
          <a:p>
            <a:pPr marL="171450" lvl="0" indent="-171450">
              <a:lnSpc>
                <a:spcPct val="95000"/>
              </a:lnSpc>
              <a:spcBef>
                <a:spcPts val="0"/>
              </a:spcBef>
              <a:buFont typeface="Arial" panose="020B0604020202020204" pitchFamily="34" charset="0"/>
              <a:buChar char="•"/>
            </a:pPr>
            <a:r>
              <a:rPr lang="en-CA" sz="1000" baseline="0" dirty="0"/>
              <a:t>Adding organic material to clay soil will help ensure better drainage and better nutrient uptake by plants.</a:t>
            </a:r>
          </a:p>
          <a:p>
            <a:pPr marL="171450" lvl="0" indent="-171450">
              <a:lnSpc>
                <a:spcPct val="95000"/>
              </a:lnSpc>
              <a:spcBef>
                <a:spcPts val="0"/>
              </a:spcBef>
              <a:buFont typeface="Arial" panose="020B0604020202020204" pitchFamily="34" charset="0"/>
              <a:buChar char="•"/>
            </a:pPr>
            <a:r>
              <a:rPr lang="en-CA" sz="1000" baseline="0" dirty="0"/>
              <a:t>For those gardeners lucky enough to have a loam soil, you’ve got the best of both worlds.</a:t>
            </a:r>
          </a:p>
          <a:p>
            <a:pPr marL="171450" lvl="0" indent="-171450">
              <a:lnSpc>
                <a:spcPct val="95000"/>
              </a:lnSpc>
              <a:spcBef>
                <a:spcPts val="0"/>
              </a:spcBef>
              <a:buFont typeface="Arial" panose="020B0604020202020204" pitchFamily="34" charset="0"/>
              <a:buChar char="•"/>
            </a:pPr>
            <a:r>
              <a:rPr lang="en-CA" sz="1000" baseline="0" dirty="0"/>
              <a:t>Your soil will drain at a moderate rate, and contains relatively good nutrient composition.</a:t>
            </a:r>
          </a:p>
          <a:p>
            <a:pPr marL="171450" lvl="0" indent="-171450">
              <a:lnSpc>
                <a:spcPct val="95000"/>
              </a:lnSpc>
              <a:spcBef>
                <a:spcPts val="0"/>
              </a:spcBef>
              <a:buFont typeface="Arial" panose="020B0604020202020204" pitchFamily="34" charset="0"/>
              <a:buChar char="•"/>
            </a:pPr>
            <a:r>
              <a:rPr lang="en-CA" sz="1000" baseline="0" dirty="0"/>
              <a:t>However, adding organic material can benefit even those with loam soil.</a:t>
            </a:r>
          </a:p>
          <a:p>
            <a:pPr marL="171450" lvl="0" indent="-171450">
              <a:lnSpc>
                <a:spcPct val="95000"/>
              </a:lnSpc>
              <a:spcBef>
                <a:spcPts val="0"/>
              </a:spcBef>
              <a:buFont typeface="Arial" panose="020B0604020202020204" pitchFamily="34" charset="0"/>
              <a:buChar char="•"/>
            </a:pPr>
            <a:r>
              <a:rPr lang="en-CA" sz="1000" baseline="0" dirty="0"/>
              <a:t>So the moral of this story is that you can’t go wrong by amending your soil. </a:t>
            </a:r>
          </a:p>
          <a:p>
            <a:pPr marL="171450" lvl="0" indent="-171450">
              <a:lnSpc>
                <a:spcPct val="95000"/>
              </a:lnSpc>
              <a:spcBef>
                <a:spcPts val="0"/>
              </a:spcBef>
              <a:buFont typeface="Arial" panose="020B0604020202020204" pitchFamily="34" charset="0"/>
              <a:buChar char="•"/>
            </a:pPr>
            <a:r>
              <a:rPr lang="en-CA" sz="1000" baseline="0" dirty="0"/>
              <a:t>Furthermore, you cannot fundamentally change the composition of your soil, which means soil amendments are an ongoing job.</a:t>
            </a:r>
          </a:p>
        </p:txBody>
      </p:sp>
      <p:sp>
        <p:nvSpPr>
          <p:cNvPr id="4" name="Slide Number Placeholder 3"/>
          <p:cNvSpPr>
            <a:spLocks noGrp="1"/>
          </p:cNvSpPr>
          <p:nvPr>
            <p:ph type="sldNum" sz="quarter" idx="10"/>
          </p:nvPr>
        </p:nvSpPr>
        <p:spPr/>
        <p:txBody>
          <a:bodyPr/>
          <a:lstStyle/>
          <a:p>
            <a:pPr>
              <a:defRPr/>
            </a:pPr>
            <a:fld id="{675BEFC8-C62F-4F7E-8DFB-57E69A31FA29}" type="slidenum">
              <a:rPr lang="en-CA" altLang="en-US" smtClean="0"/>
              <a:pPr>
                <a:defRPr/>
              </a:pPr>
              <a:t>37</a:t>
            </a:fld>
            <a:endParaRPr lang="en-CA" altLang="en-US"/>
          </a:p>
        </p:txBody>
      </p:sp>
    </p:spTree>
    <p:extLst>
      <p:ext uri="{BB962C8B-B14F-4D97-AF65-F5344CB8AC3E}">
        <p14:creationId xmlns:p14="http://schemas.microsoft.com/office/powerpoint/2010/main" val="424460478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0" y="139700"/>
            <a:ext cx="4064000" cy="3048000"/>
          </a:xfrm>
        </p:spPr>
      </p:sp>
      <p:sp>
        <p:nvSpPr>
          <p:cNvPr id="3" name="Notes Placeholder 2"/>
          <p:cNvSpPr>
            <a:spLocks noGrp="1"/>
          </p:cNvSpPr>
          <p:nvPr>
            <p:ph type="body" idx="1"/>
          </p:nvPr>
        </p:nvSpPr>
        <p:spPr>
          <a:xfrm>
            <a:off x="0" y="3340100"/>
            <a:ext cx="6837528" cy="6305550"/>
          </a:xfrm>
        </p:spPr>
        <p:txBody>
          <a:bodyPr/>
          <a:lstStyle/>
          <a:p>
            <a:pPr marL="171450" indent="-171450">
              <a:spcBef>
                <a:spcPts val="0"/>
              </a:spcBef>
              <a:buFont typeface="Arial" panose="020B0604020202020204" pitchFamily="34" charset="0"/>
              <a:buChar char="•"/>
            </a:pPr>
            <a:r>
              <a:rPr lang="en-CA" dirty="0"/>
              <a:t>Mulch</a:t>
            </a:r>
            <a:r>
              <a:rPr lang="en-CA" baseline="0" dirty="0"/>
              <a:t> is any material that covers the surface of the soil, reduces weeds, helps prevent moisture evaporation and insulates soil from temperature extremes.</a:t>
            </a:r>
          </a:p>
          <a:p>
            <a:pPr marL="171450" indent="-171450">
              <a:spcBef>
                <a:spcPts val="0"/>
              </a:spcBef>
              <a:buFont typeface="Arial" panose="020B0604020202020204" pitchFamily="34" charset="0"/>
              <a:buChar char="•"/>
            </a:pPr>
            <a:r>
              <a:rPr lang="en-CA" baseline="0" dirty="0"/>
              <a:t>Linda </a:t>
            </a:r>
            <a:r>
              <a:rPr lang="en-CA" baseline="0" dirty="0" err="1"/>
              <a:t>Chalker</a:t>
            </a:r>
            <a:r>
              <a:rPr lang="en-CA" baseline="0" dirty="0"/>
              <a:t> Scott has a great hour-long video on mulches</a:t>
            </a:r>
          </a:p>
          <a:p>
            <a:pPr marL="171450" indent="-171450">
              <a:spcBef>
                <a:spcPts val="0"/>
              </a:spcBef>
              <a:buFont typeface="Arial" panose="020B0604020202020204" pitchFamily="34" charset="0"/>
              <a:buChar char="•"/>
            </a:pPr>
            <a:r>
              <a:rPr lang="en-CA" baseline="0" dirty="0"/>
              <a:t>She divides them into these categories:</a:t>
            </a:r>
          </a:p>
          <a:p>
            <a:pPr marL="628650" lvl="1" indent="-171450">
              <a:spcBef>
                <a:spcPts val="0"/>
              </a:spcBef>
              <a:buFont typeface="Arial" panose="020B0604020202020204" pitchFamily="34" charset="0"/>
              <a:buChar char="•"/>
            </a:pPr>
            <a:r>
              <a:rPr lang="en-CA" b="1" baseline="0" dirty="0"/>
              <a:t>Living mulches</a:t>
            </a:r>
            <a:r>
              <a:rPr lang="en-CA" baseline="0" dirty="0"/>
              <a:t>, like ground covers and cover crops. These can be a lot of fun and really add to your garden design. Once established, they are not a lot of work, although you might end up having to restrain some of the more enthusiastic spreaders. Keep in mind that living mulches will also use water in the soil.</a:t>
            </a:r>
          </a:p>
          <a:p>
            <a:pPr marL="628650" lvl="1" indent="-171450">
              <a:spcBef>
                <a:spcPts val="0"/>
              </a:spcBef>
              <a:buFont typeface="Arial" panose="020B0604020202020204" pitchFamily="34" charset="0"/>
              <a:buChar char="•"/>
            </a:pPr>
            <a:r>
              <a:rPr lang="en-CA" b="1" baseline="0" dirty="0"/>
              <a:t>Synthetic mulches </a:t>
            </a:r>
            <a:r>
              <a:rPr lang="en-CA" baseline="0" dirty="0"/>
              <a:t>includes all those geotextile fabrics, weed blankets, plastic and rubber. I use a red plastic mulch over a drip irrigation system with my tomato plants because it promotes earlier flower and fruit setting. But otherwise, stay away from these. In many cases they are not permeable to water. They do not block weeds and they can really damage your soil. Plus nothing looks uglier than landscape fabric poking out from underneath a pile of mulch.</a:t>
            </a:r>
          </a:p>
          <a:p>
            <a:pPr marL="628650" lvl="1" indent="-171450">
              <a:spcBef>
                <a:spcPts val="0"/>
              </a:spcBef>
              <a:buFont typeface="Arial" panose="020B0604020202020204" pitchFamily="34" charset="0"/>
              <a:buChar char="•"/>
            </a:pPr>
            <a:r>
              <a:rPr lang="en-CA" b="1" baseline="0" dirty="0"/>
              <a:t>Inorganic mulches </a:t>
            </a:r>
            <a:r>
              <a:rPr lang="en-CA" baseline="0" dirty="0"/>
              <a:t>include rocks, bricks, lava stone, even beach glass. Stone works really well to block predation by squirrels and other critters, especially in a container. It can be a bit of a pain to keep clean. And on really hot days, it can get so hot it actually burns the plants near it.</a:t>
            </a:r>
          </a:p>
          <a:p>
            <a:pPr marL="628650" lvl="1" indent="-171450">
              <a:spcBef>
                <a:spcPts val="0"/>
              </a:spcBef>
              <a:buFont typeface="Arial" panose="020B0604020202020204" pitchFamily="34" charset="0"/>
              <a:buChar char="•"/>
            </a:pPr>
            <a:r>
              <a:rPr lang="en-CA" b="1" baseline="0" dirty="0"/>
              <a:t>Organic mulches</a:t>
            </a:r>
            <a:r>
              <a:rPr lang="en-CA" b="0" baseline="0" dirty="0"/>
              <a:t> include bark, cardboard, newsprint, straw, nut shells, pine needles and wood chips. O</a:t>
            </a:r>
            <a:r>
              <a:rPr lang="en-CA" baseline="0" dirty="0"/>
              <a:t>rganic mulches will break down to help amend your soil, so they need to be replaced periodically.</a:t>
            </a:r>
          </a:p>
          <a:p>
            <a:pPr marL="171450" indent="-171450">
              <a:spcBef>
                <a:spcPts val="0"/>
              </a:spcBef>
              <a:buFont typeface="Arial" panose="020B0604020202020204" pitchFamily="34" charset="0"/>
              <a:buChar char="•"/>
            </a:pPr>
            <a:r>
              <a:rPr lang="en-CA" baseline="0" dirty="0"/>
              <a:t>Note of caution: avoid using cedar mulch on garden beds. It will not break down.</a:t>
            </a:r>
          </a:p>
          <a:p>
            <a:pPr marL="171450" indent="-171450">
              <a:spcBef>
                <a:spcPts val="0"/>
              </a:spcBef>
              <a:buFont typeface="Arial" panose="020B0604020202020204" pitchFamily="34" charset="0"/>
              <a:buChar char="•"/>
            </a:pPr>
            <a:r>
              <a:rPr lang="en-CA" baseline="0" dirty="0"/>
              <a:t>Linda is a big fan of wood chips. Her research shows it to be the best kind of mulch for our northern climate.</a:t>
            </a:r>
          </a:p>
          <a:p>
            <a:pPr marL="171450" indent="-171450">
              <a:spcBef>
                <a:spcPts val="0"/>
              </a:spcBef>
              <a:buFont typeface="Arial" panose="020B0604020202020204" pitchFamily="34" charset="0"/>
              <a:buChar char="•"/>
            </a:pPr>
            <a:r>
              <a:rPr lang="en-CA" b="0" i="0" kern="1200" dirty="0">
                <a:solidFill>
                  <a:schemeClr val="tx1"/>
                </a:solidFill>
                <a:effectLst/>
              </a:rPr>
              <a:t>Studies have found wood chips to be one of the best performers in terms of moisture retention,</a:t>
            </a:r>
            <a:r>
              <a:rPr lang="en-CA" b="0" i="0" kern="1200" baseline="0" dirty="0">
                <a:solidFill>
                  <a:schemeClr val="tx1"/>
                </a:solidFill>
                <a:effectLst/>
              </a:rPr>
              <a:t> </a:t>
            </a:r>
            <a:r>
              <a:rPr lang="en-CA" b="0" i="0" kern="1200" dirty="0">
                <a:solidFill>
                  <a:schemeClr val="tx1"/>
                </a:solidFill>
                <a:effectLst/>
              </a:rPr>
              <a:t>temperature moderation, weed control, and sustainability. </a:t>
            </a:r>
            <a:endParaRPr lang="en-CA" baseline="0" dirty="0"/>
          </a:p>
          <a:p>
            <a:pPr marL="171450" indent="-171450">
              <a:spcBef>
                <a:spcPts val="0"/>
              </a:spcBef>
              <a:buFont typeface="Arial" panose="020B0604020202020204" pitchFamily="34" charset="0"/>
              <a:buChar char="•"/>
            </a:pPr>
            <a:r>
              <a:rPr lang="en-CA" baseline="0" dirty="0"/>
              <a:t>Linda’s research has also demonstrated that most of the myths about wood chips are not true.</a:t>
            </a:r>
          </a:p>
          <a:p>
            <a:pPr marL="628650" lvl="1" indent="-171450">
              <a:spcBef>
                <a:spcPts val="0"/>
              </a:spcBef>
              <a:buFont typeface="Arial" panose="020B0604020202020204" pitchFamily="34" charset="0"/>
              <a:buChar char="•"/>
            </a:pPr>
            <a:r>
              <a:rPr lang="en-CA" baseline="0" dirty="0"/>
              <a:t>Wood chips will not burn easily. They actually absorb water really well, which makes them an ideal mulch in a </a:t>
            </a:r>
            <a:r>
              <a:rPr lang="en-CA" baseline="0" dirty="0" err="1"/>
              <a:t>waterwise</a:t>
            </a:r>
            <a:r>
              <a:rPr lang="en-CA" baseline="0" dirty="0"/>
              <a:t> garden.</a:t>
            </a:r>
          </a:p>
          <a:p>
            <a:pPr marL="628650" lvl="1" indent="-171450">
              <a:spcBef>
                <a:spcPts val="0"/>
              </a:spcBef>
              <a:buFont typeface="Arial" panose="020B0604020202020204" pitchFamily="34" charset="0"/>
              <a:buChar char="•"/>
            </a:pPr>
            <a:r>
              <a:rPr lang="en-CA" baseline="0" dirty="0"/>
              <a:t>Wood chips will not acidify your soil. Soil pH comes from the subsoil, not what you put on the surface.</a:t>
            </a:r>
          </a:p>
          <a:p>
            <a:pPr marL="628650" lvl="1" indent="-171450">
              <a:spcBef>
                <a:spcPts val="0"/>
              </a:spcBef>
              <a:buFont typeface="Arial" panose="020B0604020202020204" pitchFamily="34" charset="0"/>
              <a:buChar char="•"/>
            </a:pPr>
            <a:r>
              <a:rPr lang="en-CA" baseline="0" dirty="0"/>
              <a:t>Wood chips will not deplete your soil of nitrogen. In fact, they will enrich your soil as they break down. There may be a nitrogen deficit at the horizon between the soil and wood chips, but it exists only in a very narrow band. If you are applying wood chips for the first time, you can add a thin under-layer of compost first. This mimics what you will find in the soil profile of a forest floor, but it really isn’t necessary.</a:t>
            </a:r>
          </a:p>
          <a:p>
            <a:pPr marL="628650" lvl="1" indent="-171450">
              <a:spcBef>
                <a:spcPts val="0"/>
              </a:spcBef>
              <a:buFont typeface="Arial" panose="020B0604020202020204" pitchFamily="34" charset="0"/>
              <a:buChar char="•"/>
            </a:pPr>
            <a:r>
              <a:rPr lang="en-CA" baseline="0" dirty="0"/>
              <a:t>Wood chips also will not transmit diseases to otherwise healthy plants.</a:t>
            </a:r>
          </a:p>
          <a:p>
            <a:pPr marL="171450" indent="-171450">
              <a:spcBef>
                <a:spcPts val="0"/>
              </a:spcBef>
              <a:buFont typeface="Arial" panose="020B0604020202020204" pitchFamily="34" charset="0"/>
              <a:buChar char="•"/>
            </a:pPr>
            <a:r>
              <a:rPr lang="en-CA" baseline="0" dirty="0"/>
              <a:t>As an added bonus, many arborists will give you wood chips for free.</a:t>
            </a:r>
          </a:p>
          <a:p>
            <a:pPr marL="171450" indent="-171450">
              <a:spcBef>
                <a:spcPts val="0"/>
              </a:spcBef>
              <a:buFont typeface="Arial" panose="020B0604020202020204" pitchFamily="34" charset="0"/>
              <a:buChar char="•"/>
            </a:pPr>
            <a:r>
              <a:rPr lang="en-CA" baseline="0" dirty="0"/>
              <a:t>Note, wood chips should be applied to the surface of the soil, but </a:t>
            </a:r>
            <a:r>
              <a:rPr lang="en-CA" b="1" u="sng" baseline="0" dirty="0"/>
              <a:t>NOT</a:t>
            </a:r>
            <a:r>
              <a:rPr lang="en-CA" baseline="0" dirty="0"/>
              <a:t> dug in. Digging in wood chips can result in transmission of disease by placing potentially diseased wood chips into close proximity with plants’ roots.</a:t>
            </a:r>
          </a:p>
        </p:txBody>
      </p:sp>
      <p:sp>
        <p:nvSpPr>
          <p:cNvPr id="4" name="Slide Number Placeholder 3"/>
          <p:cNvSpPr>
            <a:spLocks noGrp="1"/>
          </p:cNvSpPr>
          <p:nvPr>
            <p:ph type="sldNum" sz="quarter" idx="10"/>
          </p:nvPr>
        </p:nvSpPr>
        <p:spPr/>
        <p:txBody>
          <a:bodyPr/>
          <a:lstStyle/>
          <a:p>
            <a:pPr>
              <a:defRPr/>
            </a:pPr>
            <a:fld id="{675BEFC8-C62F-4F7E-8DFB-57E69A31FA29}" type="slidenum">
              <a:rPr lang="en-CA" altLang="en-US" smtClean="0"/>
              <a:pPr>
                <a:defRPr/>
              </a:pPr>
              <a:t>38</a:t>
            </a:fld>
            <a:endParaRPr lang="en-CA" altLang="en-US"/>
          </a:p>
        </p:txBody>
      </p:sp>
    </p:spTree>
    <p:extLst>
      <p:ext uri="{BB962C8B-B14F-4D97-AF65-F5344CB8AC3E}">
        <p14:creationId xmlns:p14="http://schemas.microsoft.com/office/powerpoint/2010/main" val="330361196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A" dirty="0"/>
              <a:t>On</a:t>
            </a:r>
            <a:r>
              <a:rPr lang="en-CA" baseline="0" dirty="0"/>
              <a:t> really hot days, temporary shade structures can help retain moisture in the soil and offer protection for delicate plants.</a:t>
            </a:r>
          </a:p>
          <a:p>
            <a:pPr marL="171450" indent="-171450">
              <a:buFont typeface="Arial" panose="020B0604020202020204" pitchFamily="34" charset="0"/>
              <a:buChar char="•"/>
            </a:pPr>
            <a:r>
              <a:rPr lang="en-CA" baseline="0" dirty="0"/>
              <a:t>Something as simple as a beach umbrella can help extend the life of lettuce in the garden and slow bolting</a:t>
            </a:r>
          </a:p>
          <a:p>
            <a:pPr marL="171450" indent="-171450">
              <a:buFont typeface="Arial" panose="020B0604020202020204" pitchFamily="34" charset="0"/>
              <a:buChar char="•"/>
            </a:pPr>
            <a:r>
              <a:rPr lang="en-CA" baseline="0" dirty="0"/>
              <a:t>The image in the upper right corner is from Nikki </a:t>
            </a:r>
            <a:r>
              <a:rPr lang="en-CA" baseline="0" dirty="0" err="1"/>
              <a:t>Jabbour’s</a:t>
            </a:r>
            <a:r>
              <a:rPr lang="en-CA" baseline="0" dirty="0"/>
              <a:t> website. She claims to get about 2 extra weeks from her lettuce plants by giving them a bit of shade.</a:t>
            </a:r>
          </a:p>
          <a:p>
            <a:pPr marL="171450" indent="-171450">
              <a:buFont typeface="Arial" panose="020B0604020202020204" pitchFamily="34" charset="0"/>
              <a:buChar char="•"/>
            </a:pPr>
            <a:r>
              <a:rPr lang="en-CA" baseline="0" dirty="0"/>
              <a:t>Nikki’s structure depends on  hoops to support the shade cloth</a:t>
            </a:r>
          </a:p>
          <a:p>
            <a:pPr marL="171450" indent="-171450">
              <a:buFont typeface="Arial" panose="020B0604020202020204" pitchFamily="34" charset="0"/>
              <a:buChar char="•"/>
            </a:pPr>
            <a:r>
              <a:rPr lang="en-CA" baseline="0" dirty="0"/>
              <a:t>The image in the lower right corner is from Sustainable Gardening Australia’s website. </a:t>
            </a:r>
          </a:p>
          <a:p>
            <a:pPr marL="171450" indent="-171450">
              <a:buFont typeface="Arial" panose="020B0604020202020204" pitchFamily="34" charset="0"/>
              <a:buChar char="•"/>
            </a:pPr>
            <a:r>
              <a:rPr lang="en-CA" baseline="0" dirty="0"/>
              <a:t>It’s a relatively simple structure to build and stores more easily than do the hoops.</a:t>
            </a:r>
            <a:endParaRPr lang="en-CA" dirty="0"/>
          </a:p>
        </p:txBody>
      </p:sp>
      <p:sp>
        <p:nvSpPr>
          <p:cNvPr id="4" name="Slide Number Placeholder 3"/>
          <p:cNvSpPr>
            <a:spLocks noGrp="1"/>
          </p:cNvSpPr>
          <p:nvPr>
            <p:ph type="sldNum" sz="quarter" idx="10"/>
          </p:nvPr>
        </p:nvSpPr>
        <p:spPr/>
        <p:txBody>
          <a:bodyPr/>
          <a:lstStyle/>
          <a:p>
            <a:pPr>
              <a:defRPr/>
            </a:pPr>
            <a:fld id="{675BEFC8-C62F-4F7E-8DFB-57E69A31FA29}" type="slidenum">
              <a:rPr lang="en-CA" altLang="en-US" smtClean="0"/>
              <a:pPr>
                <a:defRPr/>
              </a:pPr>
              <a:t>39</a:t>
            </a:fld>
            <a:endParaRPr lang="en-CA" altLang="en-US"/>
          </a:p>
        </p:txBody>
      </p:sp>
    </p:spTree>
    <p:extLst>
      <p:ext uri="{BB962C8B-B14F-4D97-AF65-F5344CB8AC3E}">
        <p14:creationId xmlns:p14="http://schemas.microsoft.com/office/powerpoint/2010/main" val="335645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A" dirty="0"/>
              <a:t>Water bill from my house July 2020</a:t>
            </a:r>
          </a:p>
          <a:p>
            <a:pPr marL="171450" indent="-171450">
              <a:buFont typeface="Arial" panose="020B0604020202020204" pitchFamily="34" charset="0"/>
              <a:buChar char="•"/>
            </a:pPr>
            <a:r>
              <a:rPr lang="en-CA" dirty="0"/>
              <a:t>Tiered</a:t>
            </a:r>
            <a:r>
              <a:rPr lang="en-CA" baseline="0" dirty="0"/>
              <a:t> water pricing is a bit like graduated income tax.</a:t>
            </a:r>
          </a:p>
          <a:p>
            <a:pPr marL="171450" indent="-171450">
              <a:buFont typeface="Arial" panose="020B0604020202020204" pitchFamily="34" charset="0"/>
              <a:buChar char="•"/>
            </a:pPr>
            <a:r>
              <a:rPr lang="en-CA" baseline="0" dirty="0"/>
              <a:t>The marginal price of water increases as you use more.</a:t>
            </a:r>
          </a:p>
          <a:p>
            <a:pPr marL="171450" indent="-171450">
              <a:buFont typeface="Arial" panose="020B0604020202020204" pitchFamily="34" charset="0"/>
              <a:buChar char="•"/>
            </a:pPr>
            <a:r>
              <a:rPr lang="en-CA" baseline="0" dirty="0"/>
              <a:t>The price jump from tier one (0-6 cubic meters of water used per month) to Tier 2 (7-25 cubic meters per month) is almost double.</a:t>
            </a:r>
          </a:p>
          <a:p>
            <a:pPr marL="171450" indent="-171450">
              <a:buFont typeface="Arial" panose="020B0604020202020204" pitchFamily="34" charset="0"/>
              <a:buChar char="•"/>
            </a:pPr>
            <a:r>
              <a:rPr lang="en-CA" baseline="0" dirty="0"/>
              <a:t>Like many municipalities, Ottawa is also paying down new water infrastructure, so there is an additional cost  for wastewater treatment.</a:t>
            </a:r>
          </a:p>
          <a:p>
            <a:pPr marL="171450" indent="-171450">
              <a:buFont typeface="Arial" panose="020B0604020202020204" pitchFamily="34" charset="0"/>
              <a:buChar char="•"/>
            </a:pPr>
            <a:r>
              <a:rPr lang="en-CA" baseline="0" dirty="0"/>
              <a:t>So saving money is an important reason for saving water</a:t>
            </a:r>
            <a:endParaRPr lang="en-CA" dirty="0"/>
          </a:p>
        </p:txBody>
      </p:sp>
      <p:sp>
        <p:nvSpPr>
          <p:cNvPr id="4" name="Slide Number Placeholder 3"/>
          <p:cNvSpPr>
            <a:spLocks noGrp="1"/>
          </p:cNvSpPr>
          <p:nvPr>
            <p:ph type="sldNum" sz="quarter" idx="10"/>
          </p:nvPr>
        </p:nvSpPr>
        <p:spPr/>
        <p:txBody>
          <a:bodyPr/>
          <a:lstStyle/>
          <a:p>
            <a:pPr>
              <a:defRPr/>
            </a:pPr>
            <a:fld id="{675BEFC8-C62F-4F7E-8DFB-57E69A31FA29}" type="slidenum">
              <a:rPr lang="en-CA" altLang="en-US" smtClean="0"/>
              <a:pPr>
                <a:defRPr/>
              </a:pPr>
              <a:t>4</a:t>
            </a:fld>
            <a:endParaRPr lang="en-CA" altLang="en-US"/>
          </a:p>
        </p:txBody>
      </p:sp>
    </p:spTree>
    <p:extLst>
      <p:ext uri="{BB962C8B-B14F-4D97-AF65-F5344CB8AC3E}">
        <p14:creationId xmlns:p14="http://schemas.microsoft.com/office/powerpoint/2010/main" val="124152013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A" dirty="0"/>
              <a:t>By this point</a:t>
            </a:r>
            <a:r>
              <a:rPr lang="en-CA" baseline="0" dirty="0"/>
              <a:t> in the presentation, you may be wondering if you are going to have to restrict the types of plants you use.</a:t>
            </a:r>
          </a:p>
          <a:p>
            <a:pPr marL="171450" indent="-171450">
              <a:buFont typeface="Arial" panose="020B0604020202020204" pitchFamily="34" charset="0"/>
              <a:buChar char="•"/>
            </a:pPr>
            <a:r>
              <a:rPr lang="en-CA" baseline="0" dirty="0"/>
              <a:t>How about a garden of cactus, succulents and yuccas?</a:t>
            </a:r>
            <a:endParaRPr lang="en-CA" dirty="0"/>
          </a:p>
        </p:txBody>
      </p:sp>
      <p:sp>
        <p:nvSpPr>
          <p:cNvPr id="4" name="Slide Number Placeholder 3"/>
          <p:cNvSpPr>
            <a:spLocks noGrp="1"/>
          </p:cNvSpPr>
          <p:nvPr>
            <p:ph type="sldNum" sz="quarter" idx="10"/>
          </p:nvPr>
        </p:nvSpPr>
        <p:spPr/>
        <p:txBody>
          <a:bodyPr/>
          <a:lstStyle/>
          <a:p>
            <a:pPr>
              <a:defRPr/>
            </a:pPr>
            <a:fld id="{675BEFC8-C62F-4F7E-8DFB-57E69A31FA29}" type="slidenum">
              <a:rPr lang="en-CA" altLang="en-US" smtClean="0"/>
              <a:pPr>
                <a:defRPr/>
              </a:pPr>
              <a:t>40</a:t>
            </a:fld>
            <a:endParaRPr lang="en-CA" altLang="en-US"/>
          </a:p>
        </p:txBody>
      </p:sp>
    </p:spTree>
    <p:extLst>
      <p:ext uri="{BB962C8B-B14F-4D97-AF65-F5344CB8AC3E}">
        <p14:creationId xmlns:p14="http://schemas.microsoft.com/office/powerpoint/2010/main" val="363174600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A" dirty="0"/>
              <a:t>So the short answer is …</a:t>
            </a:r>
          </a:p>
          <a:p>
            <a:pPr marL="171450" indent="-171450">
              <a:buFont typeface="Arial" panose="020B0604020202020204" pitchFamily="34" charset="0"/>
              <a:buChar char="•"/>
            </a:pPr>
            <a:r>
              <a:rPr lang="en-CA" dirty="0"/>
              <a:t>NO – you should not feel that you can only plant drought tolerant or xeric plants</a:t>
            </a:r>
          </a:p>
          <a:p>
            <a:pPr marL="171450" indent="-171450">
              <a:buFont typeface="Arial" panose="020B0604020202020204" pitchFamily="34" charset="0"/>
              <a:buChar char="•"/>
            </a:pPr>
            <a:r>
              <a:rPr lang="en-CA" baseline="0" dirty="0"/>
              <a:t>The key is to plant the right plant in the right place and make sure that it is well established.</a:t>
            </a:r>
            <a:endParaRPr lang="en-CA" dirty="0"/>
          </a:p>
          <a:p>
            <a:pPr marL="171450" indent="-171450">
              <a:buFont typeface="Arial" panose="020B0604020202020204" pitchFamily="34" charset="0"/>
              <a:buChar char="•"/>
            </a:pPr>
            <a:r>
              <a:rPr lang="en-CA" dirty="0"/>
              <a:t>This</a:t>
            </a:r>
            <a:r>
              <a:rPr lang="en-CA" baseline="0" dirty="0"/>
              <a:t> is my back yard, taken early afternoon in June 2020.</a:t>
            </a:r>
          </a:p>
          <a:p>
            <a:pPr marL="171450" indent="-171450">
              <a:buFont typeface="Arial" panose="020B0604020202020204" pitchFamily="34" charset="0"/>
              <a:buChar char="•"/>
            </a:pPr>
            <a:r>
              <a:rPr lang="en-CA" baseline="0" dirty="0"/>
              <a:t>The shade comes from maples in neighbouring gardens. I have a lot of dry shade. And some very exposed spots that get full sun for much of the day.</a:t>
            </a:r>
          </a:p>
          <a:p>
            <a:pPr marL="171450" indent="-171450">
              <a:buFont typeface="Arial" panose="020B0604020202020204" pitchFamily="34" charset="0"/>
              <a:buChar char="•"/>
            </a:pPr>
            <a:r>
              <a:rPr lang="en-CA" baseline="0" dirty="0"/>
              <a:t>Using a lot of native plants, ensuring they get well established, and grouping them according to watering needs allows me to grow a very lush looking garden.</a:t>
            </a:r>
          </a:p>
          <a:p>
            <a:pPr marL="171450" indent="-171450">
              <a:buFont typeface="Arial" panose="020B0604020202020204" pitchFamily="34" charset="0"/>
              <a:buChar char="•"/>
            </a:pPr>
            <a:endParaRPr lang="en-CA" baseline="0" dirty="0"/>
          </a:p>
          <a:p>
            <a:pPr marL="171450" indent="-171450">
              <a:buFont typeface="Arial" panose="020B0604020202020204" pitchFamily="34" charset="0"/>
              <a:buChar char="•"/>
            </a:pPr>
            <a:endParaRPr lang="en-CA" dirty="0"/>
          </a:p>
        </p:txBody>
      </p:sp>
      <p:sp>
        <p:nvSpPr>
          <p:cNvPr id="4" name="Slide Number Placeholder 3"/>
          <p:cNvSpPr>
            <a:spLocks noGrp="1"/>
          </p:cNvSpPr>
          <p:nvPr>
            <p:ph type="sldNum" sz="quarter" idx="10"/>
          </p:nvPr>
        </p:nvSpPr>
        <p:spPr/>
        <p:txBody>
          <a:bodyPr/>
          <a:lstStyle/>
          <a:p>
            <a:pPr>
              <a:defRPr/>
            </a:pPr>
            <a:fld id="{675BEFC8-C62F-4F7E-8DFB-57E69A31FA29}" type="slidenum">
              <a:rPr lang="en-CA" altLang="en-US" smtClean="0"/>
              <a:pPr>
                <a:defRPr/>
              </a:pPr>
              <a:t>41</a:t>
            </a:fld>
            <a:endParaRPr lang="en-CA" altLang="en-US"/>
          </a:p>
        </p:txBody>
      </p:sp>
    </p:spTree>
    <p:extLst>
      <p:ext uri="{BB962C8B-B14F-4D97-AF65-F5344CB8AC3E}">
        <p14:creationId xmlns:p14="http://schemas.microsoft.com/office/powerpoint/2010/main" val="402545221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A" dirty="0"/>
              <a:t>Try to transplant</a:t>
            </a:r>
            <a:r>
              <a:rPr lang="en-CA" baseline="0" dirty="0"/>
              <a:t> at the right time – early evening on a cloudy day is ideal. By late afternoon, plants are already going dormant so transplanting at this time is like operating with anesthetic. </a:t>
            </a:r>
            <a:endParaRPr lang="en-CA" dirty="0"/>
          </a:p>
          <a:p>
            <a:pPr marL="171450" indent="-171450">
              <a:buFont typeface="Arial" panose="020B0604020202020204" pitchFamily="34" charset="0"/>
              <a:buChar char="•"/>
            </a:pPr>
            <a:r>
              <a:rPr lang="en-CA" dirty="0"/>
              <a:t>To</a:t>
            </a:r>
            <a:r>
              <a:rPr lang="en-CA" baseline="0" dirty="0"/>
              <a:t> get a plant established, you need to make sure its roots can get established.</a:t>
            </a:r>
            <a:endParaRPr lang="en-CA" dirty="0"/>
          </a:p>
          <a:p>
            <a:pPr marL="171450" indent="-171450">
              <a:buFont typeface="Arial" panose="020B0604020202020204" pitchFamily="34" charset="0"/>
              <a:buChar char="•"/>
            </a:pPr>
            <a:r>
              <a:rPr lang="en-CA" dirty="0"/>
              <a:t>Most gardeners know to</a:t>
            </a:r>
            <a:r>
              <a:rPr lang="en-CA" baseline="0" dirty="0"/>
              <a:t> check the roots of potted plants to make sure they are not compacted.</a:t>
            </a:r>
          </a:p>
          <a:p>
            <a:pPr marL="171450" indent="-171450">
              <a:buFont typeface="Arial" panose="020B0604020202020204" pitchFamily="34" charset="0"/>
              <a:buChar char="•"/>
            </a:pPr>
            <a:r>
              <a:rPr lang="en-CA" baseline="0" dirty="0"/>
              <a:t>If they are, you can gently tease them out.</a:t>
            </a:r>
          </a:p>
          <a:p>
            <a:pPr marL="171450" indent="-171450">
              <a:buFont typeface="Arial" panose="020B0604020202020204" pitchFamily="34" charset="0"/>
              <a:buChar char="•"/>
            </a:pPr>
            <a:r>
              <a:rPr lang="en-CA" baseline="0" dirty="0"/>
              <a:t>Some sources also recommend rinsing some or all of the pot soil off the roots. </a:t>
            </a:r>
          </a:p>
          <a:p>
            <a:pPr marL="171450" indent="-171450">
              <a:buFont typeface="Arial" panose="020B0604020202020204" pitchFamily="34" charset="0"/>
              <a:buChar char="•"/>
            </a:pPr>
            <a:r>
              <a:rPr lang="en-CA" baseline="0" dirty="0"/>
              <a:t>If the soil in the pot is richer than your garden soil, the plants roots may not want to stray from this nice rich base.</a:t>
            </a:r>
          </a:p>
          <a:p>
            <a:pPr marL="171450" indent="-171450">
              <a:buFont typeface="Arial" panose="020B0604020202020204" pitchFamily="34" charset="0"/>
              <a:buChar char="•"/>
            </a:pPr>
            <a:r>
              <a:rPr lang="en-CA" baseline="0" dirty="0"/>
              <a:t>Make sure you dig a big enough hole. It should be 1½ -2 times the size of the root ball.</a:t>
            </a:r>
          </a:p>
          <a:p>
            <a:pPr marL="171450" indent="-171450">
              <a:buFont typeface="Arial" panose="020B0604020202020204" pitchFamily="34" charset="0"/>
              <a:buChar char="•"/>
            </a:pPr>
            <a:r>
              <a:rPr lang="en-CA" baseline="0" dirty="0"/>
              <a:t>Plant at the right depth. Different plants will tolerate different depths. For peonies and bearded irises, go shallow. For tomato seedlings, go deep. For most plants, plant at the same depth it was in the pot.</a:t>
            </a:r>
          </a:p>
          <a:p>
            <a:pPr marL="171450" indent="-171450">
              <a:buFont typeface="Arial" panose="020B0604020202020204" pitchFamily="34" charset="0"/>
              <a:buChar char="•"/>
            </a:pPr>
            <a:r>
              <a:rPr lang="en-CA" baseline="0" dirty="0"/>
              <a:t> </a:t>
            </a:r>
            <a:endParaRPr lang="en-CA" dirty="0"/>
          </a:p>
        </p:txBody>
      </p:sp>
      <p:sp>
        <p:nvSpPr>
          <p:cNvPr id="4" name="Slide Number Placeholder 3"/>
          <p:cNvSpPr>
            <a:spLocks noGrp="1"/>
          </p:cNvSpPr>
          <p:nvPr>
            <p:ph type="sldNum" sz="quarter" idx="10"/>
          </p:nvPr>
        </p:nvSpPr>
        <p:spPr/>
        <p:txBody>
          <a:bodyPr/>
          <a:lstStyle/>
          <a:p>
            <a:pPr>
              <a:defRPr/>
            </a:pPr>
            <a:fld id="{675BEFC8-C62F-4F7E-8DFB-57E69A31FA29}" type="slidenum">
              <a:rPr lang="en-CA" altLang="en-US" smtClean="0"/>
              <a:pPr>
                <a:defRPr/>
              </a:pPr>
              <a:t>42</a:t>
            </a:fld>
            <a:endParaRPr lang="en-CA" altLang="en-US"/>
          </a:p>
        </p:txBody>
      </p:sp>
    </p:spTree>
    <p:extLst>
      <p:ext uri="{BB962C8B-B14F-4D97-AF65-F5344CB8AC3E}">
        <p14:creationId xmlns:p14="http://schemas.microsoft.com/office/powerpoint/2010/main" val="124744514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a:defRPr/>
            </a:pPr>
            <a:fld id="{675BEFC8-C62F-4F7E-8DFB-57E69A31FA29}" type="slidenum">
              <a:rPr lang="en-CA" altLang="en-US" smtClean="0"/>
              <a:pPr>
                <a:defRPr/>
              </a:pPr>
              <a:t>43</a:t>
            </a:fld>
            <a:endParaRPr lang="en-CA" altLang="en-US"/>
          </a:p>
        </p:txBody>
      </p:sp>
    </p:spTree>
    <p:extLst>
      <p:ext uri="{BB962C8B-B14F-4D97-AF65-F5344CB8AC3E}">
        <p14:creationId xmlns:p14="http://schemas.microsoft.com/office/powerpoint/2010/main" val="288956341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a:defRPr/>
            </a:pPr>
            <a:fld id="{675BEFC8-C62F-4F7E-8DFB-57E69A31FA29}" type="slidenum">
              <a:rPr lang="en-CA" altLang="en-US" smtClean="0"/>
              <a:pPr>
                <a:defRPr/>
              </a:pPr>
              <a:t>44</a:t>
            </a:fld>
            <a:endParaRPr lang="en-CA" altLang="en-US"/>
          </a:p>
        </p:txBody>
      </p:sp>
    </p:spTree>
    <p:extLst>
      <p:ext uri="{BB962C8B-B14F-4D97-AF65-F5344CB8AC3E}">
        <p14:creationId xmlns:p14="http://schemas.microsoft.com/office/powerpoint/2010/main" val="298620322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A" dirty="0"/>
              <a:t>This is the view from</a:t>
            </a:r>
            <a:r>
              <a:rPr lang="en-CA" baseline="0" dirty="0"/>
              <a:t> my kitchen window.</a:t>
            </a:r>
          </a:p>
          <a:p>
            <a:pPr marL="171450" indent="-171450">
              <a:buFont typeface="Arial" panose="020B0604020202020204" pitchFamily="34" charset="0"/>
              <a:buChar char="•"/>
            </a:pPr>
            <a:r>
              <a:rPr lang="en-CA" baseline="0" dirty="0"/>
              <a:t>The foreground is what I call my “beauty bed” because it houses all the big showy flowers like, peonies, irises and lilies.</a:t>
            </a:r>
          </a:p>
          <a:p>
            <a:pPr marL="171450" indent="-171450">
              <a:buFont typeface="Arial" panose="020B0604020202020204" pitchFamily="34" charset="0"/>
              <a:buChar char="•"/>
            </a:pPr>
            <a:r>
              <a:rPr lang="en-CA" baseline="0" dirty="0"/>
              <a:t>These flowers need a fair bit of water, so they are conveniently close to the garden tap, which is out of frame at the bottom of the picture.</a:t>
            </a:r>
          </a:p>
          <a:p>
            <a:pPr marL="171450" indent="-171450">
              <a:buFont typeface="Arial" panose="020B0604020202020204" pitchFamily="34" charset="0"/>
              <a:buChar char="•"/>
            </a:pPr>
            <a:r>
              <a:rPr lang="en-CA" baseline="0" dirty="0"/>
              <a:t>Around the beauty bed are two containers that also require a lot of water – a bin of potatoes on the left and a canna lily in the right foreground.</a:t>
            </a:r>
          </a:p>
          <a:p>
            <a:pPr marL="171450" indent="-171450">
              <a:buFont typeface="Arial" panose="020B0604020202020204" pitchFamily="34" charset="0"/>
              <a:buChar char="•"/>
            </a:pPr>
            <a:r>
              <a:rPr lang="en-CA" baseline="0" dirty="0"/>
              <a:t>In the middle back left is the bog garden, looking very lush because it is actually inside the pond, so the soil is constantly moist.</a:t>
            </a:r>
          </a:p>
          <a:p>
            <a:pPr marL="171450" indent="-171450">
              <a:buFont typeface="Arial" panose="020B0604020202020204" pitchFamily="34" charset="0"/>
              <a:buChar char="•"/>
            </a:pPr>
            <a:r>
              <a:rPr lang="en-CA" baseline="0" dirty="0"/>
              <a:t>You may just be able to see the dark leaves of a </a:t>
            </a:r>
            <a:r>
              <a:rPr lang="en-CA" baseline="0" dirty="0" err="1"/>
              <a:t>colocasia</a:t>
            </a:r>
            <a:r>
              <a:rPr lang="en-CA" baseline="0" dirty="0"/>
              <a:t> that spends its summers in the bog garden.</a:t>
            </a:r>
          </a:p>
          <a:p>
            <a:pPr marL="171450" indent="-171450">
              <a:buFont typeface="Arial" panose="020B0604020202020204" pitchFamily="34" charset="0"/>
              <a:buChar char="•"/>
            </a:pPr>
            <a:r>
              <a:rPr lang="en-CA" baseline="0" dirty="0"/>
              <a:t>Other bog garden plants include a number of natives – </a:t>
            </a:r>
            <a:r>
              <a:rPr lang="en-CA" baseline="0" dirty="0" err="1"/>
              <a:t>chelone</a:t>
            </a:r>
            <a:r>
              <a:rPr lang="en-CA" baseline="0" dirty="0"/>
              <a:t>, boneset and a few marsh sedges.</a:t>
            </a:r>
          </a:p>
          <a:p>
            <a:pPr marL="171450" indent="-171450">
              <a:buFont typeface="Arial" panose="020B0604020202020204" pitchFamily="34" charset="0"/>
              <a:buChar char="•"/>
            </a:pPr>
            <a:r>
              <a:rPr lang="en-CA" baseline="0" dirty="0"/>
              <a:t>At the back of the photo is a hazelnut bush, which adds another layer of shade and makes the bed underneath it very dry.</a:t>
            </a:r>
          </a:p>
          <a:p>
            <a:pPr marL="171450" indent="-171450">
              <a:buFont typeface="Arial" panose="020B0604020202020204" pitchFamily="34" charset="0"/>
              <a:buChar char="•"/>
            </a:pPr>
            <a:r>
              <a:rPr lang="en-CA" baseline="0" dirty="0"/>
              <a:t>This dry shade bed is home to a small garden bed of native woodland plants – Canadian ginger, bloodroot and ostrich or fiddlehead ferns.</a:t>
            </a:r>
            <a:endParaRPr lang="en-CA" dirty="0"/>
          </a:p>
        </p:txBody>
      </p:sp>
      <p:sp>
        <p:nvSpPr>
          <p:cNvPr id="4" name="Slide Number Placeholder 3"/>
          <p:cNvSpPr>
            <a:spLocks noGrp="1"/>
          </p:cNvSpPr>
          <p:nvPr>
            <p:ph type="sldNum" sz="quarter" idx="10"/>
          </p:nvPr>
        </p:nvSpPr>
        <p:spPr/>
        <p:txBody>
          <a:bodyPr/>
          <a:lstStyle/>
          <a:p>
            <a:pPr marL="0" marR="0" lvl="0" indent="0" algn="r" defTabSz="927100" rtl="0" eaLnBrk="1" fontAlgn="base" latinLnBrk="0" hangingPunct="1">
              <a:lnSpc>
                <a:spcPct val="100000"/>
              </a:lnSpc>
              <a:spcBef>
                <a:spcPct val="0"/>
              </a:spcBef>
              <a:spcAft>
                <a:spcPct val="0"/>
              </a:spcAft>
              <a:buClrTx/>
              <a:buSzTx/>
              <a:buFontTx/>
              <a:buNone/>
              <a:tabLst/>
              <a:defRPr/>
            </a:pPr>
            <a:fld id="{675BEFC8-C62F-4F7E-8DFB-57E69A31FA29}" type="slidenum">
              <a:rPr kumimoji="0" lang="en-CA"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27100" rtl="0" eaLnBrk="1" fontAlgn="base" latinLnBrk="0" hangingPunct="1">
                <a:lnSpc>
                  <a:spcPct val="100000"/>
                </a:lnSpc>
                <a:spcBef>
                  <a:spcPct val="0"/>
                </a:spcBef>
                <a:spcAft>
                  <a:spcPct val="0"/>
                </a:spcAft>
                <a:buClrTx/>
                <a:buSzTx/>
                <a:buFontTx/>
                <a:buNone/>
                <a:tabLst/>
                <a:defRPr/>
              </a:pPr>
              <a:t>45</a:t>
            </a:fld>
            <a:endParaRPr kumimoji="0" lang="en-CA"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47928893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A" dirty="0"/>
              <a:t>So this is what a rough </a:t>
            </a:r>
            <a:r>
              <a:rPr lang="en-CA" dirty="0" err="1"/>
              <a:t>hydrozone</a:t>
            </a:r>
            <a:r>
              <a:rPr lang="en-CA" dirty="0"/>
              <a:t> diagram of my back</a:t>
            </a:r>
            <a:r>
              <a:rPr lang="en-CA" baseline="0" dirty="0"/>
              <a:t> garden looks like.</a:t>
            </a:r>
          </a:p>
          <a:p>
            <a:pPr marL="171450" indent="-171450">
              <a:buFont typeface="Arial" panose="020B0604020202020204" pitchFamily="34" charset="0"/>
              <a:buChar char="•"/>
            </a:pPr>
            <a:r>
              <a:rPr lang="en-CA" baseline="0" dirty="0"/>
              <a:t>Although there is lots of shade, the mature maples providing that shade also block some of the rain, and soak up a lot more of it.</a:t>
            </a:r>
          </a:p>
          <a:p>
            <a:pPr marL="171450" indent="-171450">
              <a:buFont typeface="Arial" panose="020B0604020202020204" pitchFamily="34" charset="0"/>
              <a:buChar char="•"/>
            </a:pPr>
            <a:r>
              <a:rPr lang="en-CA" baseline="0" dirty="0"/>
              <a:t>And because I like to use every inch of potential garden space, I also have beds underneath the eaves of my house, where there is almost no precipitation.</a:t>
            </a:r>
          </a:p>
          <a:p>
            <a:pPr marL="171450" indent="-171450">
              <a:buFont typeface="Arial" panose="020B0604020202020204" pitchFamily="34" charset="0"/>
              <a:buChar char="•"/>
            </a:pPr>
            <a:r>
              <a:rPr lang="en-CA" baseline="0" dirty="0"/>
              <a:t>Consequently, there are some very dry areas around the perimeter of my garden.</a:t>
            </a:r>
            <a:endParaRPr lang="en-CA" dirty="0"/>
          </a:p>
        </p:txBody>
      </p:sp>
      <p:sp>
        <p:nvSpPr>
          <p:cNvPr id="4" name="Slide Number Placeholder 3"/>
          <p:cNvSpPr>
            <a:spLocks noGrp="1"/>
          </p:cNvSpPr>
          <p:nvPr>
            <p:ph type="sldNum" sz="quarter" idx="10"/>
          </p:nvPr>
        </p:nvSpPr>
        <p:spPr/>
        <p:txBody>
          <a:bodyPr/>
          <a:lstStyle/>
          <a:p>
            <a:pPr marL="0" marR="0" lvl="0" indent="0" algn="r" defTabSz="927100" rtl="0" eaLnBrk="1" fontAlgn="base" latinLnBrk="0" hangingPunct="1">
              <a:lnSpc>
                <a:spcPct val="100000"/>
              </a:lnSpc>
              <a:spcBef>
                <a:spcPct val="0"/>
              </a:spcBef>
              <a:spcAft>
                <a:spcPct val="0"/>
              </a:spcAft>
              <a:buClrTx/>
              <a:buSzTx/>
              <a:buFontTx/>
              <a:buNone/>
              <a:tabLst/>
              <a:defRPr/>
            </a:pPr>
            <a:fld id="{675BEFC8-C62F-4F7E-8DFB-57E69A31FA29}" type="slidenum">
              <a:rPr kumimoji="0" lang="en-CA"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27100" rtl="0" eaLnBrk="1" fontAlgn="base" latinLnBrk="0" hangingPunct="1">
                <a:lnSpc>
                  <a:spcPct val="100000"/>
                </a:lnSpc>
                <a:spcBef>
                  <a:spcPct val="0"/>
                </a:spcBef>
                <a:spcAft>
                  <a:spcPct val="0"/>
                </a:spcAft>
                <a:buClrTx/>
                <a:buSzTx/>
                <a:buFontTx/>
                <a:buNone/>
                <a:tabLst/>
                <a:defRPr/>
              </a:pPr>
              <a:t>46</a:t>
            </a:fld>
            <a:endParaRPr kumimoji="0" lang="en-CA"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98537774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CA" sz="1100" b="0" i="0" kern="1200" dirty="0">
                <a:solidFill>
                  <a:schemeClr val="tx1"/>
                </a:solidFill>
                <a:effectLst/>
                <a:latin typeface="+mn-lt"/>
                <a:ea typeface="+mn-ea"/>
                <a:cs typeface="+mn-cs"/>
              </a:rPr>
              <a:t>The term xeriscape was defined and trademarked by the Denver Water Board in 1981. It means that your design incorporates low-water-use plants somewhere in the landscape, and that you group plants together that have similar water requirements (</a:t>
            </a:r>
            <a:r>
              <a:rPr lang="en-CA" sz="1100" b="0" i="0" kern="1200" dirty="0" err="1">
                <a:solidFill>
                  <a:schemeClr val="tx1"/>
                </a:solidFill>
                <a:effectLst/>
                <a:latin typeface="+mn-lt"/>
                <a:ea typeface="+mn-ea"/>
                <a:cs typeface="+mn-cs"/>
              </a:rPr>
              <a:t>hydrozoning</a:t>
            </a:r>
            <a:r>
              <a:rPr lang="en-CA" sz="1100" b="0" i="0" kern="1200" dirty="0">
                <a:solidFill>
                  <a:schemeClr val="tx1"/>
                </a:solidFill>
                <a:effectLst/>
                <a:latin typeface="+mn-lt"/>
                <a:ea typeface="+mn-ea"/>
                <a:cs typeface="+mn-cs"/>
              </a:rPr>
              <a:t>).</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CA" sz="1100" b="0" i="0" kern="1200" dirty="0">
                <a:solidFill>
                  <a:schemeClr val="tx1"/>
                </a:solidFill>
                <a:effectLst/>
                <a:latin typeface="+mn-lt"/>
                <a:ea typeface="+mn-ea"/>
                <a:cs typeface="+mn-cs"/>
              </a:rPr>
              <a:t>Linda </a:t>
            </a:r>
            <a:r>
              <a:rPr lang="en-CA" sz="1100" b="0" i="0" kern="1200" dirty="0" err="1">
                <a:solidFill>
                  <a:schemeClr val="tx1"/>
                </a:solidFill>
                <a:effectLst/>
                <a:latin typeface="+mn-lt"/>
                <a:ea typeface="+mn-ea"/>
                <a:cs typeface="+mn-cs"/>
              </a:rPr>
              <a:t>Chalker</a:t>
            </a:r>
            <a:r>
              <a:rPr lang="en-CA" sz="1100" b="0" i="0" kern="1200" dirty="0">
                <a:solidFill>
                  <a:schemeClr val="tx1"/>
                </a:solidFill>
                <a:effectLst/>
                <a:latin typeface="+mn-lt"/>
                <a:ea typeface="+mn-ea"/>
                <a:cs typeface="+mn-cs"/>
              </a:rPr>
              <a:t> Scott provides a cautionary note to the use of this term. A lot of xeric plants have evolved to store</a:t>
            </a:r>
            <a:r>
              <a:rPr lang="en-CA" sz="1100" b="0" i="0" kern="1200" baseline="0" dirty="0">
                <a:solidFill>
                  <a:schemeClr val="tx1"/>
                </a:solidFill>
                <a:effectLst/>
                <a:latin typeface="+mn-lt"/>
                <a:ea typeface="+mn-ea"/>
                <a:cs typeface="+mn-cs"/>
              </a:rPr>
              <a:t> and use water when its available. In this sense, they are a bit like camels. They will soak up whatever water you give them.</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CA" sz="1100" b="0" i="0" kern="1200" baseline="0" dirty="0">
                <a:solidFill>
                  <a:schemeClr val="tx1"/>
                </a:solidFill>
                <a:effectLst/>
                <a:latin typeface="+mn-lt"/>
                <a:ea typeface="+mn-ea"/>
                <a:cs typeface="+mn-cs"/>
              </a:rPr>
              <a:t>As a result, studies have shown that gardeners who, with the best of intentions, plant xeric plants, often end up using MORE water.</a:t>
            </a:r>
            <a:endParaRPr lang="en-CA" sz="1100" b="0" i="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10"/>
          </p:nvPr>
        </p:nvSpPr>
        <p:spPr/>
        <p:txBody>
          <a:bodyPr/>
          <a:lstStyle/>
          <a:p>
            <a:pPr marL="0" marR="0" lvl="0" indent="0" algn="r" defTabSz="927100" rtl="0" eaLnBrk="1" fontAlgn="base" latinLnBrk="0" hangingPunct="1">
              <a:lnSpc>
                <a:spcPct val="100000"/>
              </a:lnSpc>
              <a:spcBef>
                <a:spcPct val="0"/>
              </a:spcBef>
              <a:spcAft>
                <a:spcPct val="0"/>
              </a:spcAft>
              <a:buClrTx/>
              <a:buSzTx/>
              <a:buFontTx/>
              <a:buNone/>
              <a:tabLst/>
              <a:defRPr/>
            </a:pPr>
            <a:fld id="{675BEFC8-C62F-4F7E-8DFB-57E69A31FA29}" type="slidenum">
              <a:rPr kumimoji="0" lang="en-CA"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27100" rtl="0" eaLnBrk="1" fontAlgn="base" latinLnBrk="0" hangingPunct="1">
                <a:lnSpc>
                  <a:spcPct val="100000"/>
                </a:lnSpc>
                <a:spcBef>
                  <a:spcPct val="0"/>
                </a:spcBef>
                <a:spcAft>
                  <a:spcPct val="0"/>
                </a:spcAft>
                <a:buClrTx/>
                <a:buSzTx/>
                <a:buFontTx/>
                <a:buNone/>
                <a:tabLst/>
                <a:defRPr/>
              </a:pPr>
              <a:t>47</a:t>
            </a:fld>
            <a:endParaRPr kumimoji="0" lang="en-CA"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79384950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marL="0" marR="0" lvl="0" indent="0" algn="r" defTabSz="927100" rtl="0" eaLnBrk="1" fontAlgn="base" latinLnBrk="0" hangingPunct="1">
              <a:lnSpc>
                <a:spcPct val="100000"/>
              </a:lnSpc>
              <a:spcBef>
                <a:spcPct val="0"/>
              </a:spcBef>
              <a:spcAft>
                <a:spcPct val="0"/>
              </a:spcAft>
              <a:buClrTx/>
              <a:buSzTx/>
              <a:buFontTx/>
              <a:buNone/>
              <a:tabLst/>
              <a:defRPr/>
            </a:pPr>
            <a:fld id="{675BEFC8-C62F-4F7E-8DFB-57E69A31FA29}" type="slidenum">
              <a:rPr kumimoji="0" lang="en-CA"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27100" rtl="0" eaLnBrk="1" fontAlgn="base" latinLnBrk="0" hangingPunct="1">
                <a:lnSpc>
                  <a:spcPct val="100000"/>
                </a:lnSpc>
                <a:spcBef>
                  <a:spcPct val="0"/>
                </a:spcBef>
                <a:spcAft>
                  <a:spcPct val="0"/>
                </a:spcAft>
                <a:buClrTx/>
                <a:buSzTx/>
                <a:buFontTx/>
                <a:buNone/>
                <a:tabLst/>
                <a:defRPr/>
              </a:pPr>
              <a:t>48</a:t>
            </a:fld>
            <a:endParaRPr kumimoji="0" lang="en-CA"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38219501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marL="0" marR="0" lvl="0" indent="0" algn="r" defTabSz="927100" rtl="0" eaLnBrk="1" fontAlgn="base" latinLnBrk="0" hangingPunct="1">
              <a:lnSpc>
                <a:spcPct val="100000"/>
              </a:lnSpc>
              <a:spcBef>
                <a:spcPct val="0"/>
              </a:spcBef>
              <a:spcAft>
                <a:spcPct val="0"/>
              </a:spcAft>
              <a:buClrTx/>
              <a:buSzTx/>
              <a:buFontTx/>
              <a:buNone/>
              <a:tabLst/>
              <a:defRPr/>
            </a:pPr>
            <a:fld id="{675BEFC8-C62F-4F7E-8DFB-57E69A31FA29}" type="slidenum">
              <a:rPr kumimoji="0" lang="en-CA"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27100" rtl="0" eaLnBrk="1" fontAlgn="base" latinLnBrk="0" hangingPunct="1">
                <a:lnSpc>
                  <a:spcPct val="100000"/>
                </a:lnSpc>
                <a:spcBef>
                  <a:spcPct val="0"/>
                </a:spcBef>
                <a:spcAft>
                  <a:spcPct val="0"/>
                </a:spcAft>
                <a:buClrTx/>
                <a:buSzTx/>
                <a:buFontTx/>
                <a:buNone/>
                <a:tabLst/>
                <a:defRPr/>
              </a:pPr>
              <a:t>49</a:t>
            </a:fld>
            <a:endParaRPr kumimoji="0" lang="en-CA"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7893023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A" baseline="0" dirty="0"/>
              <a:t>The unfolding story of climate change impacts is that there will be regional variances in precipitation.</a:t>
            </a:r>
          </a:p>
          <a:p>
            <a:pPr marL="171450" indent="-171450">
              <a:buFont typeface="Arial" panose="020B0604020202020204" pitchFamily="34" charset="0"/>
              <a:buChar char="•"/>
            </a:pPr>
            <a:r>
              <a:rPr lang="en-CA" baseline="0" dirty="0"/>
              <a:t>NE North America, where we live, is likely to see more precipitation.</a:t>
            </a:r>
          </a:p>
          <a:p>
            <a:pPr marL="171450" indent="-171450">
              <a:buFont typeface="Arial" panose="020B0604020202020204" pitchFamily="34" charset="0"/>
              <a:buChar char="•"/>
            </a:pPr>
            <a:r>
              <a:rPr lang="en-CA" baseline="0" dirty="0"/>
              <a:t>But in general, water will become less available. Faster spring melts and shrinking glaciers are likely to move water from land to the sea.</a:t>
            </a:r>
          </a:p>
          <a:p>
            <a:pPr marL="171450" indent="-171450">
              <a:buFont typeface="Arial" panose="020B0604020202020204" pitchFamily="34" charset="0"/>
              <a:buChar char="•"/>
            </a:pPr>
            <a:r>
              <a:rPr lang="en-CA" baseline="0" dirty="0"/>
              <a:t>The story is one of extremes – more flood events, but also more droughts.</a:t>
            </a:r>
          </a:p>
          <a:p>
            <a:pPr marL="171450" indent="-171450">
              <a:buFont typeface="Arial" panose="020B0604020202020204" pitchFamily="34" charset="0"/>
              <a:buChar char="•"/>
            </a:pPr>
            <a:r>
              <a:rPr lang="en-CA" baseline="0" dirty="0"/>
              <a:t>How serious might water shortages get?</a:t>
            </a:r>
          </a:p>
          <a:p>
            <a:pPr marL="171450" indent="-171450">
              <a:buFont typeface="Arial" panose="020B0604020202020204" pitchFamily="34" charset="0"/>
              <a:buChar char="•"/>
            </a:pPr>
            <a:r>
              <a:rPr lang="en-CA" baseline="0" dirty="0"/>
              <a:t>Water began trading on the Wall Street alongside oil and gold for the first time in early December, 2020!!</a:t>
            </a:r>
          </a:p>
          <a:p>
            <a:pPr marL="171450" indent="-171450">
              <a:buFont typeface="Arial" panose="020B0604020202020204" pitchFamily="34" charset="0"/>
              <a:buChar char="•"/>
            </a:pPr>
            <a:endParaRPr lang="en-CA" dirty="0"/>
          </a:p>
          <a:p>
            <a:pPr marL="171450" indent="-171450">
              <a:buFont typeface="Arial" panose="020B0604020202020204" pitchFamily="34" charset="0"/>
              <a:buChar char="•"/>
            </a:pPr>
            <a:endParaRPr lang="en-CA" dirty="0"/>
          </a:p>
        </p:txBody>
      </p:sp>
      <p:sp>
        <p:nvSpPr>
          <p:cNvPr id="4" name="Slide Number Placeholder 3"/>
          <p:cNvSpPr>
            <a:spLocks noGrp="1"/>
          </p:cNvSpPr>
          <p:nvPr>
            <p:ph type="sldNum" sz="quarter" idx="10"/>
          </p:nvPr>
        </p:nvSpPr>
        <p:spPr/>
        <p:txBody>
          <a:bodyPr/>
          <a:lstStyle/>
          <a:p>
            <a:pPr marL="0" marR="0" lvl="0" indent="0" algn="r" defTabSz="927100" rtl="0" eaLnBrk="1" fontAlgn="base" latinLnBrk="0" hangingPunct="1">
              <a:lnSpc>
                <a:spcPct val="100000"/>
              </a:lnSpc>
              <a:spcBef>
                <a:spcPct val="0"/>
              </a:spcBef>
              <a:spcAft>
                <a:spcPct val="0"/>
              </a:spcAft>
              <a:buClrTx/>
              <a:buSzTx/>
              <a:buFontTx/>
              <a:buNone/>
              <a:tabLst/>
              <a:defRPr/>
            </a:pPr>
            <a:fld id="{675BEFC8-C62F-4F7E-8DFB-57E69A31FA29}" type="slidenum">
              <a:rPr kumimoji="0" lang="en-CA"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27100" rtl="0" eaLnBrk="1" fontAlgn="base" latinLnBrk="0" hangingPunct="1">
                <a:lnSpc>
                  <a:spcPct val="100000"/>
                </a:lnSpc>
                <a:spcBef>
                  <a:spcPct val="0"/>
                </a:spcBef>
                <a:spcAft>
                  <a:spcPct val="0"/>
                </a:spcAft>
                <a:buClrTx/>
                <a:buSzTx/>
                <a:buFontTx/>
                <a:buNone/>
                <a:tabLst/>
                <a:defRPr/>
              </a:pPr>
              <a:t>5</a:t>
            </a:fld>
            <a:endParaRPr kumimoji="0" lang="en-CA"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44411622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A" dirty="0"/>
              <a:t>Lots of native plants in view here – a relatively simple planting, but attractive and drought-tolerant</a:t>
            </a:r>
          </a:p>
          <a:p>
            <a:pPr marL="0" indent="0">
              <a:buFont typeface="Arial" panose="020B0604020202020204" pitchFamily="34" charset="0"/>
              <a:buNone/>
            </a:pPr>
            <a:endParaRPr lang="en-CA" dirty="0"/>
          </a:p>
        </p:txBody>
      </p:sp>
      <p:sp>
        <p:nvSpPr>
          <p:cNvPr id="4" name="Slide Number Placeholder 3"/>
          <p:cNvSpPr>
            <a:spLocks noGrp="1"/>
          </p:cNvSpPr>
          <p:nvPr>
            <p:ph type="sldNum" sz="quarter" idx="10"/>
          </p:nvPr>
        </p:nvSpPr>
        <p:spPr/>
        <p:txBody>
          <a:bodyPr/>
          <a:lstStyle/>
          <a:p>
            <a:pPr marL="0" marR="0" lvl="0" indent="0" algn="r" defTabSz="927100" rtl="0" eaLnBrk="1" fontAlgn="base" latinLnBrk="0" hangingPunct="1">
              <a:lnSpc>
                <a:spcPct val="100000"/>
              </a:lnSpc>
              <a:spcBef>
                <a:spcPct val="0"/>
              </a:spcBef>
              <a:spcAft>
                <a:spcPct val="0"/>
              </a:spcAft>
              <a:buClrTx/>
              <a:buSzTx/>
              <a:buFontTx/>
              <a:buNone/>
              <a:tabLst/>
              <a:defRPr/>
            </a:pPr>
            <a:fld id="{675BEFC8-C62F-4F7E-8DFB-57E69A31FA29}" type="slidenum">
              <a:rPr kumimoji="0" lang="en-CA"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27100" rtl="0" eaLnBrk="1" fontAlgn="base" latinLnBrk="0" hangingPunct="1">
                <a:lnSpc>
                  <a:spcPct val="100000"/>
                </a:lnSpc>
                <a:spcBef>
                  <a:spcPct val="0"/>
                </a:spcBef>
                <a:spcAft>
                  <a:spcPct val="0"/>
                </a:spcAft>
                <a:buClrTx/>
                <a:buSzTx/>
                <a:buFontTx/>
                <a:buNone/>
                <a:tabLst/>
                <a:defRPr/>
              </a:pPr>
              <a:t>50</a:t>
            </a:fld>
            <a:endParaRPr kumimoji="0" lang="en-CA"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08611839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A" dirty="0"/>
              <a:t>We’ll en</a:t>
            </a:r>
            <a:r>
              <a:rPr lang="en-CA" baseline="0" dirty="0"/>
              <a:t>d with a local beauty shot from the front garden of Master Gardener Gillian Boyd. Most of the plants you see here are natives.</a:t>
            </a:r>
            <a:endParaRPr lang="en-CA" dirty="0"/>
          </a:p>
        </p:txBody>
      </p:sp>
      <p:sp>
        <p:nvSpPr>
          <p:cNvPr id="4" name="Slide Number Placeholder 3"/>
          <p:cNvSpPr>
            <a:spLocks noGrp="1"/>
          </p:cNvSpPr>
          <p:nvPr>
            <p:ph type="sldNum" sz="quarter" idx="10"/>
          </p:nvPr>
        </p:nvSpPr>
        <p:spPr/>
        <p:txBody>
          <a:bodyPr/>
          <a:lstStyle/>
          <a:p>
            <a:pPr marL="0" marR="0" lvl="0" indent="0" algn="r" defTabSz="927100" rtl="0" eaLnBrk="1" fontAlgn="base" latinLnBrk="0" hangingPunct="1">
              <a:lnSpc>
                <a:spcPct val="100000"/>
              </a:lnSpc>
              <a:spcBef>
                <a:spcPct val="0"/>
              </a:spcBef>
              <a:spcAft>
                <a:spcPct val="0"/>
              </a:spcAft>
              <a:buClrTx/>
              <a:buSzTx/>
              <a:buFontTx/>
              <a:buNone/>
              <a:tabLst/>
              <a:defRPr/>
            </a:pPr>
            <a:fld id="{675BEFC8-C62F-4F7E-8DFB-57E69A31FA29}" type="slidenum">
              <a:rPr kumimoji="0" lang="en-CA"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27100" rtl="0" eaLnBrk="1" fontAlgn="base" latinLnBrk="0" hangingPunct="1">
                <a:lnSpc>
                  <a:spcPct val="100000"/>
                </a:lnSpc>
                <a:spcBef>
                  <a:spcPct val="0"/>
                </a:spcBef>
                <a:spcAft>
                  <a:spcPct val="0"/>
                </a:spcAft>
                <a:buClrTx/>
                <a:buSzTx/>
                <a:buFontTx/>
                <a:buNone/>
                <a:tabLst/>
                <a:defRPr/>
              </a:pPr>
              <a:t>51</a:t>
            </a:fld>
            <a:endParaRPr kumimoji="0" lang="en-CA"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08861354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a:defRPr/>
            </a:pPr>
            <a:fld id="{675BEFC8-C62F-4F7E-8DFB-57E69A31FA29}" type="slidenum">
              <a:rPr lang="en-CA" altLang="en-US" smtClean="0"/>
              <a:pPr>
                <a:defRPr/>
              </a:pPr>
              <a:t>52</a:t>
            </a:fld>
            <a:endParaRPr lang="en-CA" altLang="en-US"/>
          </a:p>
        </p:txBody>
      </p:sp>
    </p:spTree>
    <p:extLst>
      <p:ext uri="{BB962C8B-B14F-4D97-AF65-F5344CB8AC3E}">
        <p14:creationId xmlns:p14="http://schemas.microsoft.com/office/powerpoint/2010/main" val="423429010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a:defRPr/>
            </a:pPr>
            <a:fld id="{675BEFC8-C62F-4F7E-8DFB-57E69A31FA29}" type="slidenum">
              <a:rPr lang="en-CA" altLang="en-US" smtClean="0"/>
              <a:pPr>
                <a:defRPr/>
              </a:pPr>
              <a:t>53</a:t>
            </a:fld>
            <a:endParaRPr lang="en-CA" altLang="en-US"/>
          </a:p>
        </p:txBody>
      </p:sp>
    </p:spTree>
    <p:extLst>
      <p:ext uri="{BB962C8B-B14F-4D97-AF65-F5344CB8AC3E}">
        <p14:creationId xmlns:p14="http://schemas.microsoft.com/office/powerpoint/2010/main" val="110371698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4294967295"/>
          </p:nvPr>
        </p:nvSpPr>
        <p:spPr bwMode="auto">
          <a:xfrm>
            <a:off x="3971925" y="8831263"/>
            <a:ext cx="3038475" cy="4651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139" tIns="44070" rIns="88139" bIns="44070"/>
          <a:lstStyle>
            <a:lvl1pPr defTabSz="925513">
              <a:spcBef>
                <a:spcPct val="30000"/>
              </a:spcBef>
              <a:defRPr sz="1400">
                <a:solidFill>
                  <a:schemeClr val="tx1"/>
                </a:solidFill>
                <a:latin typeface="Calibri" panose="020F0502020204030204" pitchFamily="34" charset="0"/>
              </a:defRPr>
            </a:lvl1pPr>
            <a:lvl2pPr marL="736600" indent="-280988" defTabSz="925513">
              <a:spcBef>
                <a:spcPct val="30000"/>
              </a:spcBef>
              <a:defRPr sz="1400">
                <a:solidFill>
                  <a:schemeClr val="tx1"/>
                </a:solidFill>
                <a:latin typeface="Calibri" panose="020F0502020204030204" pitchFamily="34" charset="0"/>
              </a:defRPr>
            </a:lvl2pPr>
            <a:lvl3pPr marL="1133475" indent="-225425" defTabSz="925513">
              <a:spcBef>
                <a:spcPct val="30000"/>
              </a:spcBef>
              <a:defRPr sz="1400">
                <a:solidFill>
                  <a:schemeClr val="tx1"/>
                </a:solidFill>
                <a:latin typeface="Calibri" panose="020F0502020204030204" pitchFamily="34" charset="0"/>
              </a:defRPr>
            </a:lvl3pPr>
            <a:lvl4pPr marL="1589088" indent="-225425" defTabSz="925513">
              <a:spcBef>
                <a:spcPct val="30000"/>
              </a:spcBef>
              <a:defRPr sz="1400">
                <a:solidFill>
                  <a:schemeClr val="tx1"/>
                </a:solidFill>
                <a:latin typeface="Calibri" panose="020F0502020204030204" pitchFamily="34" charset="0"/>
              </a:defRPr>
            </a:lvl4pPr>
            <a:lvl5pPr marL="2043113" indent="-225425" defTabSz="925513">
              <a:spcBef>
                <a:spcPct val="30000"/>
              </a:spcBef>
              <a:defRPr sz="1400">
                <a:solidFill>
                  <a:schemeClr val="tx1"/>
                </a:solidFill>
                <a:latin typeface="Calibri" panose="020F0502020204030204" pitchFamily="34" charset="0"/>
              </a:defRPr>
            </a:lvl5pPr>
            <a:lvl6pPr marL="2500313" indent="-225425" defTabSz="925513" eaLnBrk="0" fontAlgn="base" hangingPunct="0">
              <a:spcBef>
                <a:spcPct val="30000"/>
              </a:spcBef>
              <a:spcAft>
                <a:spcPct val="0"/>
              </a:spcAft>
              <a:defRPr sz="1400">
                <a:solidFill>
                  <a:schemeClr val="tx1"/>
                </a:solidFill>
                <a:latin typeface="Calibri" panose="020F0502020204030204" pitchFamily="34" charset="0"/>
              </a:defRPr>
            </a:lvl6pPr>
            <a:lvl7pPr marL="2957513" indent="-225425" defTabSz="925513" eaLnBrk="0" fontAlgn="base" hangingPunct="0">
              <a:spcBef>
                <a:spcPct val="30000"/>
              </a:spcBef>
              <a:spcAft>
                <a:spcPct val="0"/>
              </a:spcAft>
              <a:defRPr sz="1400">
                <a:solidFill>
                  <a:schemeClr val="tx1"/>
                </a:solidFill>
                <a:latin typeface="Calibri" panose="020F0502020204030204" pitchFamily="34" charset="0"/>
              </a:defRPr>
            </a:lvl7pPr>
            <a:lvl8pPr marL="3414713" indent="-225425" defTabSz="925513" eaLnBrk="0" fontAlgn="base" hangingPunct="0">
              <a:spcBef>
                <a:spcPct val="30000"/>
              </a:spcBef>
              <a:spcAft>
                <a:spcPct val="0"/>
              </a:spcAft>
              <a:defRPr sz="1400">
                <a:solidFill>
                  <a:schemeClr val="tx1"/>
                </a:solidFill>
                <a:latin typeface="Calibri" panose="020F0502020204030204" pitchFamily="34" charset="0"/>
              </a:defRPr>
            </a:lvl8pPr>
            <a:lvl9pPr marL="3871913" indent="-225425" defTabSz="925513" eaLnBrk="0" fontAlgn="base" hangingPunct="0">
              <a:spcBef>
                <a:spcPct val="30000"/>
              </a:spcBef>
              <a:spcAft>
                <a:spcPct val="0"/>
              </a:spcAft>
              <a:defRPr sz="1400">
                <a:solidFill>
                  <a:schemeClr val="tx1"/>
                </a:solidFill>
                <a:latin typeface="Calibri" panose="020F0502020204030204" pitchFamily="34" charset="0"/>
              </a:defRPr>
            </a:lvl9pPr>
          </a:lstStyle>
          <a:p>
            <a:pPr marL="0" marR="0" lvl="0" indent="0" algn="l" defTabSz="925513" rtl="0" eaLnBrk="0" fontAlgn="base" latinLnBrk="0" hangingPunct="0">
              <a:lnSpc>
                <a:spcPct val="100000"/>
              </a:lnSpc>
              <a:spcBef>
                <a:spcPct val="0"/>
              </a:spcBef>
              <a:spcAft>
                <a:spcPct val="0"/>
              </a:spcAft>
              <a:buClrTx/>
              <a:buSzTx/>
              <a:buFontTx/>
              <a:buNone/>
              <a:tabLst/>
              <a:defRPr/>
            </a:pPr>
            <a:fld id="{612885E7-C750-46E6-939B-B81E1F4A7661}" type="slidenum">
              <a:rPr kumimoji="0" lang="en-CA"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l" defTabSz="925513" rtl="0" eaLnBrk="0" fontAlgn="base" latinLnBrk="0" hangingPunct="0">
                <a:lnSpc>
                  <a:spcPct val="100000"/>
                </a:lnSpc>
                <a:spcBef>
                  <a:spcPct val="0"/>
                </a:spcBef>
                <a:spcAft>
                  <a:spcPct val="0"/>
                </a:spcAft>
                <a:buClrTx/>
                <a:buSzTx/>
                <a:buFontTx/>
                <a:buNone/>
                <a:tabLst/>
                <a:defRPr/>
              </a:pPr>
              <a:t>54</a:t>
            </a:fld>
            <a:endParaRPr kumimoji="0" lang="en-CA"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7881618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A" dirty="0"/>
              <a:t>So our first step in water-wise gardening is to try to prevent water just running off our property</a:t>
            </a:r>
          </a:p>
          <a:p>
            <a:pPr marL="171450" indent="-171450">
              <a:buFont typeface="Arial" panose="020B0604020202020204" pitchFamily="34" charset="0"/>
              <a:buChar char="•"/>
            </a:pPr>
            <a:r>
              <a:rPr lang="en-CA" dirty="0"/>
              <a:t>We</a:t>
            </a:r>
            <a:r>
              <a:rPr lang="en-CA" baseline="0" dirty="0"/>
              <a:t> want to slow down the flow of water and give it a chance to soak into the soil.</a:t>
            </a:r>
          </a:p>
          <a:p>
            <a:pPr marL="171450" indent="-171450">
              <a:buFont typeface="Arial" panose="020B0604020202020204" pitchFamily="34" charset="0"/>
              <a:buChar char="•"/>
            </a:pPr>
            <a:r>
              <a:rPr lang="en-CA" baseline="0" dirty="0"/>
              <a:t>This way, we can make the most of rainfall when it happens, </a:t>
            </a:r>
          </a:p>
          <a:p>
            <a:pPr marL="171450" indent="-171450">
              <a:buFont typeface="Arial" panose="020B0604020202020204" pitchFamily="34" charset="0"/>
              <a:buChar char="•"/>
            </a:pPr>
            <a:r>
              <a:rPr lang="en-CA" baseline="0" dirty="0"/>
              <a:t>And help to re-charge ground water in our area.</a:t>
            </a:r>
          </a:p>
          <a:p>
            <a:pPr marL="171450" indent="-171450">
              <a:buFont typeface="Arial" panose="020B0604020202020204" pitchFamily="34" charset="0"/>
              <a:buChar char="•"/>
            </a:pPr>
            <a:r>
              <a:rPr lang="en-CA" baseline="0" dirty="0"/>
              <a:t>There are lots of other benefits to slowing rain water run-off:</a:t>
            </a:r>
          </a:p>
          <a:p>
            <a:pPr marL="628650" lvl="1" indent="-171450">
              <a:buFont typeface="Arial" panose="020B0604020202020204" pitchFamily="34" charset="0"/>
              <a:buChar char="•"/>
            </a:pPr>
            <a:r>
              <a:rPr lang="en-CA" baseline="0" dirty="0"/>
              <a:t>We see less soil erosion</a:t>
            </a:r>
          </a:p>
          <a:p>
            <a:pPr marL="628650" lvl="1" indent="-171450">
              <a:buFont typeface="Arial" panose="020B0604020202020204" pitchFamily="34" charset="0"/>
              <a:buChar char="•"/>
            </a:pPr>
            <a:r>
              <a:rPr lang="en-CA" baseline="0" dirty="0"/>
              <a:t>Less sediment and pollutants wind up in our streams and waterways</a:t>
            </a:r>
          </a:p>
          <a:p>
            <a:pPr marL="628650" lvl="1" indent="-171450">
              <a:buFont typeface="Arial" panose="020B0604020202020204" pitchFamily="34" charset="0"/>
              <a:buChar char="•"/>
            </a:pPr>
            <a:r>
              <a:rPr lang="en-CA" baseline="0" dirty="0"/>
              <a:t>And municipalities don’t have to spend as much money ensuring we have clean drinking water.</a:t>
            </a:r>
          </a:p>
        </p:txBody>
      </p:sp>
      <p:sp>
        <p:nvSpPr>
          <p:cNvPr id="4" name="Slide Number Placeholder 3"/>
          <p:cNvSpPr>
            <a:spLocks noGrp="1"/>
          </p:cNvSpPr>
          <p:nvPr>
            <p:ph type="sldNum" sz="quarter" idx="10"/>
          </p:nvPr>
        </p:nvSpPr>
        <p:spPr/>
        <p:txBody>
          <a:bodyPr/>
          <a:lstStyle/>
          <a:p>
            <a:pPr>
              <a:defRPr/>
            </a:pPr>
            <a:fld id="{675BEFC8-C62F-4F7E-8DFB-57E69A31FA29}" type="slidenum">
              <a:rPr lang="en-CA" altLang="en-US" smtClean="0"/>
              <a:pPr>
                <a:defRPr/>
              </a:pPr>
              <a:t>6</a:t>
            </a:fld>
            <a:endParaRPr lang="en-CA" altLang="en-US"/>
          </a:p>
        </p:txBody>
      </p:sp>
    </p:spTree>
    <p:extLst>
      <p:ext uri="{BB962C8B-B14F-4D97-AF65-F5344CB8AC3E}">
        <p14:creationId xmlns:p14="http://schemas.microsoft.com/office/powerpoint/2010/main" val="5098944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A" dirty="0"/>
              <a:t>The down-spouts in these photos are draining directly onto hard surfaces.</a:t>
            </a:r>
          </a:p>
          <a:p>
            <a:pPr marL="171450" indent="-171450">
              <a:buFont typeface="Arial" panose="020B0604020202020204" pitchFamily="34" charset="0"/>
              <a:buChar char="•"/>
            </a:pPr>
            <a:r>
              <a:rPr lang="en-CA" dirty="0"/>
              <a:t>They’re also really close to the foundations of the</a:t>
            </a:r>
            <a:r>
              <a:rPr lang="en-CA" baseline="0" dirty="0"/>
              <a:t> house, so that’s not good either.</a:t>
            </a:r>
          </a:p>
          <a:p>
            <a:pPr marL="171450" indent="-171450">
              <a:buFont typeface="Arial" panose="020B0604020202020204" pitchFamily="34" charset="0"/>
              <a:buChar char="•"/>
            </a:pPr>
            <a:r>
              <a:rPr lang="en-CA" baseline="0" dirty="0"/>
              <a:t>Rain coming out of these down-spouts will immediately run off into the nearest storm sewer. </a:t>
            </a:r>
          </a:p>
          <a:p>
            <a:pPr marL="171450" indent="-171450">
              <a:buFont typeface="Arial" panose="020B0604020202020204" pitchFamily="34" charset="0"/>
              <a:buChar char="•"/>
            </a:pPr>
            <a:r>
              <a:rPr lang="en-CA" baseline="0" dirty="0"/>
              <a:t>It doesn’t have any chance to infiltrate the soil.</a:t>
            </a:r>
          </a:p>
          <a:p>
            <a:pPr marL="171450" indent="-171450">
              <a:buFont typeface="Arial" panose="020B0604020202020204" pitchFamily="34" charset="0"/>
              <a:buChar char="•"/>
            </a:pPr>
            <a:r>
              <a:rPr lang="en-CA" baseline="0" dirty="0"/>
              <a:t>It’s not going to do the garden any good at all.</a:t>
            </a:r>
          </a:p>
          <a:p>
            <a:pPr marL="171450" indent="-171450">
              <a:buFont typeface="Arial" panose="020B0604020202020204" pitchFamily="34" charset="0"/>
              <a:buChar char="•"/>
            </a:pPr>
            <a:r>
              <a:rPr lang="en-CA" baseline="0" dirty="0"/>
              <a:t>And it’s not recharging groundwater.</a:t>
            </a:r>
            <a:endParaRPr lang="en-CA" dirty="0"/>
          </a:p>
        </p:txBody>
      </p:sp>
      <p:sp>
        <p:nvSpPr>
          <p:cNvPr id="4" name="Slide Number Placeholder 3"/>
          <p:cNvSpPr>
            <a:spLocks noGrp="1"/>
          </p:cNvSpPr>
          <p:nvPr>
            <p:ph type="sldNum" sz="quarter" idx="10"/>
          </p:nvPr>
        </p:nvSpPr>
        <p:spPr/>
        <p:txBody>
          <a:bodyPr/>
          <a:lstStyle/>
          <a:p>
            <a:pPr marL="0" marR="0" lvl="0" indent="0" algn="r" defTabSz="927100" rtl="0" eaLnBrk="1" fontAlgn="base" latinLnBrk="0" hangingPunct="1">
              <a:lnSpc>
                <a:spcPct val="100000"/>
              </a:lnSpc>
              <a:spcBef>
                <a:spcPct val="0"/>
              </a:spcBef>
              <a:spcAft>
                <a:spcPct val="0"/>
              </a:spcAft>
              <a:buClrTx/>
              <a:buSzTx/>
              <a:buFontTx/>
              <a:buNone/>
              <a:tabLst/>
              <a:defRPr/>
            </a:pPr>
            <a:fld id="{675BEFC8-C62F-4F7E-8DFB-57E69A31FA29}" type="slidenum">
              <a:rPr kumimoji="0" lang="en-CA"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27100" rtl="0" eaLnBrk="1" fontAlgn="base" latinLnBrk="0" hangingPunct="1">
                <a:lnSpc>
                  <a:spcPct val="100000"/>
                </a:lnSpc>
                <a:spcBef>
                  <a:spcPct val="0"/>
                </a:spcBef>
                <a:spcAft>
                  <a:spcPct val="0"/>
                </a:spcAft>
                <a:buClrTx/>
                <a:buSzTx/>
                <a:buFontTx/>
                <a:buNone/>
                <a:tabLst/>
                <a:defRPr/>
              </a:pPr>
              <a:t>7</a:t>
            </a:fld>
            <a:endParaRPr kumimoji="0" lang="en-CA"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7217017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A" dirty="0"/>
              <a:t>These down-spouts have been redirected</a:t>
            </a:r>
            <a:r>
              <a:rPr lang="en-CA" baseline="0" dirty="0"/>
              <a:t> away from the foundations of the home, which is good.</a:t>
            </a:r>
          </a:p>
          <a:p>
            <a:pPr marL="171450" indent="-171450">
              <a:buFont typeface="Arial" panose="020B0604020202020204" pitchFamily="34" charset="0"/>
              <a:buChar char="•"/>
            </a:pPr>
            <a:r>
              <a:rPr lang="en-CA" baseline="0" dirty="0"/>
              <a:t>They direct the water onto permeable surfaces – grass, a flower bed.</a:t>
            </a:r>
          </a:p>
          <a:p>
            <a:pPr marL="171450" indent="-171450">
              <a:buFont typeface="Arial" panose="020B0604020202020204" pitchFamily="34" charset="0"/>
              <a:buChar char="•"/>
            </a:pPr>
            <a:r>
              <a:rPr lang="en-CA" baseline="0" dirty="0"/>
              <a:t>This means that rain water will have a chance to infiltrate the ground and re-charge ground-water.</a:t>
            </a:r>
          </a:p>
          <a:p>
            <a:pPr marL="171450" indent="-171450">
              <a:buFont typeface="Arial" panose="020B0604020202020204" pitchFamily="34" charset="0"/>
              <a:buChar char="•"/>
            </a:pPr>
            <a:r>
              <a:rPr lang="en-CA" baseline="0" dirty="0"/>
              <a:t>It also means we’re taking advantage of the rain to water the grass and flowers. </a:t>
            </a:r>
          </a:p>
          <a:p>
            <a:pPr marL="171450" indent="-171450">
              <a:buFont typeface="Arial" panose="020B0604020202020204" pitchFamily="34" charset="0"/>
              <a:buChar char="•"/>
            </a:pPr>
            <a:r>
              <a:rPr lang="en-CA" baseline="0" dirty="0"/>
              <a:t>That’s water we don’t have to take from the tap and we don’t have to pay for it.</a:t>
            </a:r>
          </a:p>
          <a:p>
            <a:pPr marL="171450" indent="-171450">
              <a:buFont typeface="Arial" panose="020B0604020202020204" pitchFamily="34" charset="0"/>
              <a:buChar char="•"/>
            </a:pPr>
            <a:endParaRPr lang="en-CA" dirty="0"/>
          </a:p>
        </p:txBody>
      </p:sp>
      <p:sp>
        <p:nvSpPr>
          <p:cNvPr id="4" name="Slide Number Placeholder 3"/>
          <p:cNvSpPr>
            <a:spLocks noGrp="1"/>
          </p:cNvSpPr>
          <p:nvPr>
            <p:ph type="sldNum" sz="quarter" idx="10"/>
          </p:nvPr>
        </p:nvSpPr>
        <p:spPr/>
        <p:txBody>
          <a:bodyPr/>
          <a:lstStyle/>
          <a:p>
            <a:pPr marL="0" marR="0" lvl="0" indent="0" algn="r" defTabSz="927100" rtl="0" eaLnBrk="1" fontAlgn="base" latinLnBrk="0" hangingPunct="1">
              <a:lnSpc>
                <a:spcPct val="100000"/>
              </a:lnSpc>
              <a:spcBef>
                <a:spcPct val="0"/>
              </a:spcBef>
              <a:spcAft>
                <a:spcPct val="0"/>
              </a:spcAft>
              <a:buClrTx/>
              <a:buSzTx/>
              <a:buFontTx/>
              <a:buNone/>
              <a:tabLst/>
              <a:defRPr/>
            </a:pPr>
            <a:fld id="{675BEFC8-C62F-4F7E-8DFB-57E69A31FA29}" type="slidenum">
              <a:rPr kumimoji="0" lang="en-CA"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27100" rtl="0" eaLnBrk="1" fontAlgn="base" latinLnBrk="0" hangingPunct="1">
                <a:lnSpc>
                  <a:spcPct val="100000"/>
                </a:lnSpc>
                <a:spcBef>
                  <a:spcPct val="0"/>
                </a:spcBef>
                <a:spcAft>
                  <a:spcPct val="0"/>
                </a:spcAft>
                <a:buClrTx/>
                <a:buSzTx/>
                <a:buFontTx/>
                <a:buNone/>
                <a:tabLst/>
                <a:defRPr/>
              </a:pPr>
              <a:t>8</a:t>
            </a:fld>
            <a:endParaRPr kumimoji="0" lang="en-CA"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1812499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A" dirty="0"/>
              <a:t>This photo is from the Buncombe County Master Gardeners</a:t>
            </a:r>
            <a:r>
              <a:rPr lang="en-CA" baseline="0" dirty="0"/>
              <a:t> in North Carolina.</a:t>
            </a:r>
          </a:p>
          <a:p>
            <a:pPr marL="171450" indent="-171450">
              <a:buFont typeface="Arial" panose="020B0604020202020204" pitchFamily="34" charset="0"/>
              <a:buChar char="•"/>
            </a:pPr>
            <a:r>
              <a:rPr lang="en-CA" dirty="0"/>
              <a:t>Note that cascade of gravel</a:t>
            </a:r>
            <a:r>
              <a:rPr lang="en-CA" baseline="0" dirty="0"/>
              <a:t> is on the down-slope. Its purpose is to stabilize the soil while facilitating run off of surplus water.</a:t>
            </a:r>
            <a:endParaRPr lang="en-CA" dirty="0"/>
          </a:p>
          <a:p>
            <a:pPr marL="171450" indent="-171450">
              <a:buFont typeface="Arial" panose="020B0604020202020204" pitchFamily="34" charset="0"/>
              <a:buChar char="•"/>
            </a:pPr>
            <a:r>
              <a:rPr lang="en-CA" dirty="0"/>
              <a:t>Steps</a:t>
            </a:r>
            <a:r>
              <a:rPr lang="en-CA" baseline="0" dirty="0"/>
              <a:t> to build:</a:t>
            </a:r>
          </a:p>
          <a:p>
            <a:pPr marL="685800" lvl="1" indent="-228600">
              <a:buFont typeface="+mj-lt"/>
              <a:buAutoNum type="arabicPeriod"/>
            </a:pPr>
            <a:r>
              <a:rPr lang="en-CA" baseline="0" dirty="0"/>
              <a:t>Call utilities first – you’re going to be digging and you don’t what to hit any underground utilities</a:t>
            </a:r>
          </a:p>
          <a:p>
            <a:pPr marL="685800" lvl="1" indent="-228600">
              <a:buFont typeface="+mj-lt"/>
              <a:buAutoNum type="arabicPeriod"/>
            </a:pPr>
            <a:r>
              <a:rPr lang="en-CA" baseline="0" dirty="0"/>
              <a:t>Know your soil type – sand, loam or clay will all drain at different rates</a:t>
            </a:r>
          </a:p>
          <a:p>
            <a:pPr marL="685800" lvl="1" indent="-228600">
              <a:buFont typeface="+mj-lt"/>
              <a:buAutoNum type="arabicPeriod"/>
            </a:pPr>
            <a:r>
              <a:rPr lang="en-CA" baseline="0" dirty="0"/>
              <a:t>Do a drainage test – dig a hole, insert a measuring stick, fill with water and see how fast it drains</a:t>
            </a:r>
          </a:p>
          <a:p>
            <a:pPr marL="171450" lvl="0" indent="-171450">
              <a:buFont typeface="Arial" panose="020B0604020202020204" pitchFamily="34" charset="0"/>
              <a:buChar char="•"/>
            </a:pPr>
            <a:r>
              <a:rPr lang="en-CA" baseline="0" dirty="0"/>
              <a:t>Speed of drainage will determine both how much you amend the soil and what you plant. </a:t>
            </a:r>
          </a:p>
          <a:p>
            <a:pPr marL="171450" lvl="0" indent="-171450">
              <a:buFont typeface="Arial" panose="020B0604020202020204" pitchFamily="34" charset="0"/>
              <a:buChar char="•"/>
            </a:pPr>
            <a:r>
              <a:rPr lang="en-CA" baseline="0" dirty="0"/>
              <a:t>Slow draining soil will require you to add more SHARP sand and compost, and plant with more wet-loving plants. Note, if you have clay soil, do not add just any old sand because the result may be something like concrete. Use builders or sharp sand to increase drainage.</a:t>
            </a:r>
          </a:p>
          <a:p>
            <a:pPr marL="171450" lvl="0" indent="-171450">
              <a:buFont typeface="Arial" panose="020B0604020202020204" pitchFamily="34" charset="0"/>
              <a:buChar char="•"/>
            </a:pPr>
            <a:r>
              <a:rPr lang="en-CA" baseline="0" dirty="0"/>
              <a:t>For quick-draining locations, add more organic material to your back-fill and pick drought-tolerant plants.</a:t>
            </a:r>
          </a:p>
          <a:p>
            <a:pPr marL="171450" lvl="0" indent="-171450">
              <a:buFont typeface="Arial" panose="020B0604020202020204" pitchFamily="34" charset="0"/>
              <a:buChar char="•"/>
            </a:pPr>
            <a:r>
              <a:rPr lang="en-CA" baseline="0" dirty="0"/>
              <a:t>Either way, your rain garden should be designed to drain within 48 hours. </a:t>
            </a:r>
          </a:p>
          <a:p>
            <a:pPr marL="171450" lvl="0" indent="-171450">
              <a:buFont typeface="Arial" panose="020B0604020202020204" pitchFamily="34" charset="0"/>
              <a:buChar char="•"/>
            </a:pPr>
            <a:r>
              <a:rPr lang="en-CA" baseline="0" dirty="0"/>
              <a:t>The size of your rain garden should be based at least partly on the area of roof that is draining into it. Typically a rain garden is at least 5% to 10% of the area of the roof draining into it.</a:t>
            </a:r>
          </a:p>
          <a:p>
            <a:pPr marL="171450" lvl="0" indent="-171450">
              <a:buFont typeface="Arial" panose="020B0604020202020204" pitchFamily="34" charset="0"/>
              <a:buChar char="•"/>
            </a:pPr>
            <a:r>
              <a:rPr lang="en-CA" dirty="0"/>
              <a:t>Don’t forget that your rain garden is essentially</a:t>
            </a:r>
            <a:r>
              <a:rPr lang="en-CA" baseline="0" dirty="0"/>
              <a:t> a basin, so if you don’t have enough square footage to go horizontal, go vertical. Dig your rain garden a little deeper.</a:t>
            </a:r>
            <a:endParaRPr lang="en-CA" dirty="0"/>
          </a:p>
        </p:txBody>
      </p:sp>
      <p:sp>
        <p:nvSpPr>
          <p:cNvPr id="4" name="Slide Number Placeholder 3"/>
          <p:cNvSpPr>
            <a:spLocks noGrp="1"/>
          </p:cNvSpPr>
          <p:nvPr>
            <p:ph type="sldNum" sz="quarter" idx="10"/>
          </p:nvPr>
        </p:nvSpPr>
        <p:spPr/>
        <p:txBody>
          <a:bodyPr/>
          <a:lstStyle/>
          <a:p>
            <a:pPr marL="0" marR="0" lvl="0" indent="0" algn="r" defTabSz="927100" rtl="0" eaLnBrk="1" fontAlgn="base" latinLnBrk="0" hangingPunct="1">
              <a:lnSpc>
                <a:spcPct val="100000"/>
              </a:lnSpc>
              <a:spcBef>
                <a:spcPct val="0"/>
              </a:spcBef>
              <a:spcAft>
                <a:spcPct val="0"/>
              </a:spcAft>
              <a:buClrTx/>
              <a:buSzTx/>
              <a:buFontTx/>
              <a:buNone/>
              <a:tabLst/>
              <a:defRPr/>
            </a:pPr>
            <a:fld id="{675BEFC8-C62F-4F7E-8DFB-57E69A31FA29}" type="slidenum">
              <a:rPr kumimoji="0" lang="en-CA"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27100" rtl="0" eaLnBrk="1" fontAlgn="base" latinLnBrk="0" hangingPunct="1">
                <a:lnSpc>
                  <a:spcPct val="100000"/>
                </a:lnSpc>
                <a:spcBef>
                  <a:spcPct val="0"/>
                </a:spcBef>
                <a:spcAft>
                  <a:spcPct val="0"/>
                </a:spcAft>
                <a:buClrTx/>
                <a:buSzTx/>
                <a:buFontTx/>
                <a:buNone/>
                <a:tabLst/>
                <a:defRPr/>
              </a:pPr>
              <a:t>9</a:t>
            </a:fld>
            <a:endParaRPr kumimoji="0" lang="en-CA"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40129828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0320" y="228601"/>
            <a:ext cx="9144000" cy="1219200"/>
          </a:xfrm>
        </p:spPr>
        <p:txBody>
          <a:bodyPr/>
          <a:lstStyle>
            <a:lvl1pPr>
              <a:defRPr sz="4000"/>
            </a:lvl1pPr>
          </a:lstStyle>
          <a:p>
            <a:endParaRPr lang="en-CA" dirty="0"/>
          </a:p>
        </p:txBody>
      </p:sp>
      <p:sp>
        <p:nvSpPr>
          <p:cNvPr id="3" name="Subtitle 2"/>
          <p:cNvSpPr>
            <a:spLocks noGrp="1"/>
          </p:cNvSpPr>
          <p:nvPr>
            <p:ph type="subTitle" idx="1"/>
          </p:nvPr>
        </p:nvSpPr>
        <p:spPr>
          <a:xfrm>
            <a:off x="-10160" y="4343400"/>
            <a:ext cx="9123680" cy="1752600"/>
          </a:xfrm>
        </p:spPr>
        <p:txBody>
          <a:bodyPr/>
          <a:lstStyle>
            <a:lvl1pPr marL="0" indent="0" algn="ctr">
              <a:buNone/>
              <a:defRPr sz="2400"/>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endParaRPr lang="en-CA" dirty="0"/>
          </a:p>
        </p:txBody>
      </p:sp>
      <p:sp>
        <p:nvSpPr>
          <p:cNvPr id="4" name="Rectangle 6"/>
          <p:cNvSpPr>
            <a:spLocks noGrp="1" noChangeArrowheads="1"/>
          </p:cNvSpPr>
          <p:nvPr>
            <p:ph type="sldNum" sz="quarter" idx="10"/>
          </p:nvPr>
        </p:nvSpPr>
        <p:spPr>
          <a:ln/>
        </p:spPr>
        <p:txBody>
          <a:bodyPr/>
          <a:lstStyle>
            <a:lvl1pPr>
              <a:defRPr/>
            </a:lvl1pPr>
          </a:lstStyle>
          <a:p>
            <a:pPr>
              <a:defRPr/>
            </a:pPr>
            <a:fld id="{7BEB7271-676E-4DC5-892D-C3B88626BE6F}" type="slidenum">
              <a:rPr lang="en-CA" altLang="en-US"/>
              <a:pPr>
                <a:defRPr/>
              </a:pPr>
              <a:t>‹#›</a:t>
            </a:fld>
            <a:endParaRPr lang="en-CA" altLang="en-US"/>
          </a:p>
        </p:txBody>
      </p:sp>
    </p:spTree>
    <p:extLst>
      <p:ext uri="{BB962C8B-B14F-4D97-AF65-F5344CB8AC3E}">
        <p14:creationId xmlns:p14="http://schemas.microsoft.com/office/powerpoint/2010/main" val="30710278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Rectangle 6"/>
          <p:cNvSpPr>
            <a:spLocks noGrp="1" noChangeArrowheads="1"/>
          </p:cNvSpPr>
          <p:nvPr>
            <p:ph type="sldNum" sz="quarter" idx="10"/>
          </p:nvPr>
        </p:nvSpPr>
        <p:spPr>
          <a:ln/>
        </p:spPr>
        <p:txBody>
          <a:bodyPr/>
          <a:lstStyle>
            <a:lvl1pPr>
              <a:defRPr/>
            </a:lvl1pPr>
          </a:lstStyle>
          <a:p>
            <a:pPr>
              <a:defRPr/>
            </a:pPr>
            <a:fld id="{7E0E530A-EE3F-487F-B9C1-6364A7E06984}" type="slidenum">
              <a:rPr lang="en-CA" altLang="en-US"/>
              <a:pPr>
                <a:defRPr/>
              </a:pPr>
              <a:t>‹#›</a:t>
            </a:fld>
            <a:endParaRPr lang="en-CA" altLang="en-US"/>
          </a:p>
        </p:txBody>
      </p:sp>
    </p:spTree>
    <p:extLst>
      <p:ext uri="{BB962C8B-B14F-4D97-AF65-F5344CB8AC3E}">
        <p14:creationId xmlns:p14="http://schemas.microsoft.com/office/powerpoint/2010/main" val="36514429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152400"/>
            <a:ext cx="2286000" cy="5943600"/>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0" y="152400"/>
            <a:ext cx="6705600" cy="594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Rectangle 6"/>
          <p:cNvSpPr>
            <a:spLocks noGrp="1" noChangeArrowheads="1"/>
          </p:cNvSpPr>
          <p:nvPr>
            <p:ph type="sldNum" sz="quarter" idx="10"/>
          </p:nvPr>
        </p:nvSpPr>
        <p:spPr>
          <a:ln/>
        </p:spPr>
        <p:txBody>
          <a:bodyPr/>
          <a:lstStyle>
            <a:lvl1pPr>
              <a:defRPr/>
            </a:lvl1pPr>
          </a:lstStyle>
          <a:p>
            <a:pPr>
              <a:defRPr/>
            </a:pPr>
            <a:fld id="{63AFB8E4-2C45-4571-837D-73264A839683}" type="slidenum">
              <a:rPr lang="en-CA" altLang="en-US"/>
              <a:pPr>
                <a:defRPr/>
              </a:pPr>
              <a:t>‹#›</a:t>
            </a:fld>
            <a:endParaRPr lang="en-CA" altLang="en-US"/>
          </a:p>
        </p:txBody>
      </p:sp>
    </p:spTree>
    <p:extLst>
      <p:ext uri="{BB962C8B-B14F-4D97-AF65-F5344CB8AC3E}">
        <p14:creationId xmlns:p14="http://schemas.microsoft.com/office/powerpoint/2010/main" val="32942208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609600"/>
          </a:xfrm>
        </p:spPr>
        <p:txBody>
          <a:bodyPr/>
          <a:lstStyle/>
          <a:p>
            <a:r>
              <a:rPr lang="en-US"/>
              <a:t>Click to edit Master title style</a:t>
            </a:r>
            <a:endParaRPr lang="en-CA"/>
          </a:p>
        </p:txBody>
      </p:sp>
      <p:sp>
        <p:nvSpPr>
          <p:cNvPr id="3" name="Table Placeholder 2"/>
          <p:cNvSpPr>
            <a:spLocks noGrp="1"/>
          </p:cNvSpPr>
          <p:nvPr>
            <p:ph type="tbl" idx="1"/>
          </p:nvPr>
        </p:nvSpPr>
        <p:spPr>
          <a:xfrm>
            <a:off x="685800" y="990600"/>
            <a:ext cx="8229600" cy="5105400"/>
          </a:xfrm>
        </p:spPr>
        <p:txBody>
          <a:bodyPr/>
          <a:lstStyle/>
          <a:p>
            <a:pPr lvl="0"/>
            <a:endParaRPr lang="en-CA" noProof="0"/>
          </a:p>
        </p:txBody>
      </p:sp>
      <p:sp>
        <p:nvSpPr>
          <p:cNvPr id="4" name="Rectangle 6"/>
          <p:cNvSpPr>
            <a:spLocks noGrp="1" noChangeArrowheads="1"/>
          </p:cNvSpPr>
          <p:nvPr>
            <p:ph type="sldNum" sz="quarter" idx="10"/>
          </p:nvPr>
        </p:nvSpPr>
        <p:spPr>
          <a:ln/>
        </p:spPr>
        <p:txBody>
          <a:bodyPr/>
          <a:lstStyle>
            <a:lvl1pPr>
              <a:defRPr/>
            </a:lvl1pPr>
          </a:lstStyle>
          <a:p>
            <a:pPr>
              <a:defRPr/>
            </a:pPr>
            <a:fld id="{177E13BD-5C85-40F8-A3D8-687BAF8D644E}" type="slidenum">
              <a:rPr lang="en-CA" altLang="en-US"/>
              <a:pPr>
                <a:defRPr/>
              </a:pPr>
              <a:t>‹#›</a:t>
            </a:fld>
            <a:endParaRPr lang="en-CA" altLang="en-US"/>
          </a:p>
        </p:txBody>
      </p:sp>
    </p:spTree>
    <p:extLst>
      <p:ext uri="{BB962C8B-B14F-4D97-AF65-F5344CB8AC3E}">
        <p14:creationId xmlns:p14="http://schemas.microsoft.com/office/powerpoint/2010/main" val="23932448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
        <p:nvSpPr>
          <p:cNvPr id="4" name="Rectangle 6"/>
          <p:cNvSpPr>
            <a:spLocks noGrp="1" noChangeArrowheads="1"/>
          </p:cNvSpPr>
          <p:nvPr>
            <p:ph type="sldNum" sz="quarter" idx="10"/>
          </p:nvPr>
        </p:nvSpPr>
        <p:spPr>
          <a:ln/>
        </p:spPr>
        <p:txBody>
          <a:bodyPr/>
          <a:lstStyle>
            <a:lvl1pPr>
              <a:defRPr/>
            </a:lvl1pPr>
          </a:lstStyle>
          <a:p>
            <a:pPr>
              <a:defRPr/>
            </a:pPr>
            <a:fld id="{E261C40C-F659-4348-9624-A3672194E9C5}" type="slidenum">
              <a:rPr lang="en-CA" altLang="en-US"/>
              <a:pPr>
                <a:defRPr/>
              </a:pPr>
              <a:t>‹#›</a:t>
            </a:fld>
            <a:endParaRPr lang="en-CA" altLang="en-US"/>
          </a:p>
        </p:txBody>
      </p:sp>
    </p:spTree>
    <p:extLst>
      <p:ext uri="{BB962C8B-B14F-4D97-AF65-F5344CB8AC3E}">
        <p14:creationId xmlns:p14="http://schemas.microsoft.com/office/powerpoint/2010/main" val="4035887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Rectangle 6"/>
          <p:cNvSpPr>
            <a:spLocks noGrp="1" noChangeArrowheads="1"/>
          </p:cNvSpPr>
          <p:nvPr>
            <p:ph type="sldNum" sz="quarter" idx="10"/>
          </p:nvPr>
        </p:nvSpPr>
        <p:spPr>
          <a:ln/>
        </p:spPr>
        <p:txBody>
          <a:bodyPr/>
          <a:lstStyle>
            <a:lvl1pPr>
              <a:defRPr/>
            </a:lvl1pPr>
          </a:lstStyle>
          <a:p>
            <a:pPr>
              <a:defRPr/>
            </a:pPr>
            <a:fld id="{0A5202B3-3EAE-4D85-9BD3-E25796A1EEF1}" type="slidenum">
              <a:rPr lang="en-CA" altLang="en-US"/>
              <a:pPr>
                <a:defRPr/>
              </a:pPr>
              <a:t>‹#›</a:t>
            </a:fld>
            <a:endParaRPr lang="en-CA" altLang="en-US"/>
          </a:p>
        </p:txBody>
      </p:sp>
    </p:spTree>
    <p:extLst>
      <p:ext uri="{BB962C8B-B14F-4D97-AF65-F5344CB8AC3E}">
        <p14:creationId xmlns:p14="http://schemas.microsoft.com/office/powerpoint/2010/main" val="4012885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204C8B3A-DA9A-47D0-860F-8D77904B8657}" type="slidenum">
              <a:rPr lang="en-CA" altLang="en-US"/>
              <a:pPr>
                <a:defRPr/>
              </a:pPr>
              <a:t>‹#›</a:t>
            </a:fld>
            <a:endParaRPr lang="en-CA" altLang="en-US"/>
          </a:p>
        </p:txBody>
      </p:sp>
    </p:spTree>
    <p:extLst>
      <p:ext uri="{BB962C8B-B14F-4D97-AF65-F5344CB8AC3E}">
        <p14:creationId xmlns:p14="http://schemas.microsoft.com/office/powerpoint/2010/main" val="42141155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685800" y="990600"/>
            <a:ext cx="4038600" cy="5105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4876800" y="990600"/>
            <a:ext cx="4038600" cy="5105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Rectangle 6"/>
          <p:cNvSpPr>
            <a:spLocks noGrp="1" noChangeArrowheads="1"/>
          </p:cNvSpPr>
          <p:nvPr>
            <p:ph type="sldNum" sz="quarter" idx="10"/>
          </p:nvPr>
        </p:nvSpPr>
        <p:spPr>
          <a:ln/>
        </p:spPr>
        <p:txBody>
          <a:bodyPr/>
          <a:lstStyle>
            <a:lvl1pPr>
              <a:defRPr/>
            </a:lvl1pPr>
          </a:lstStyle>
          <a:p>
            <a:pPr>
              <a:defRPr/>
            </a:pPr>
            <a:fld id="{8FC5DCD6-A703-4005-B48A-BB6CD23B6A5F}" type="slidenum">
              <a:rPr lang="en-CA" altLang="en-US"/>
              <a:pPr>
                <a:defRPr/>
              </a:pPr>
              <a:t>‹#›</a:t>
            </a:fld>
            <a:endParaRPr lang="en-CA" altLang="en-US"/>
          </a:p>
        </p:txBody>
      </p:sp>
    </p:spTree>
    <p:extLst>
      <p:ext uri="{BB962C8B-B14F-4D97-AF65-F5344CB8AC3E}">
        <p14:creationId xmlns:p14="http://schemas.microsoft.com/office/powerpoint/2010/main" val="27903399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Rectangle 6"/>
          <p:cNvSpPr>
            <a:spLocks noGrp="1" noChangeArrowheads="1"/>
          </p:cNvSpPr>
          <p:nvPr>
            <p:ph type="sldNum" sz="quarter" idx="10"/>
          </p:nvPr>
        </p:nvSpPr>
        <p:spPr>
          <a:ln/>
        </p:spPr>
        <p:txBody>
          <a:bodyPr/>
          <a:lstStyle>
            <a:lvl1pPr>
              <a:defRPr/>
            </a:lvl1pPr>
          </a:lstStyle>
          <a:p>
            <a:pPr>
              <a:defRPr/>
            </a:pPr>
            <a:fld id="{E83F7DED-5059-4EF2-9843-889C6399A08F}" type="slidenum">
              <a:rPr lang="en-CA" altLang="en-US"/>
              <a:pPr>
                <a:defRPr/>
              </a:pPr>
              <a:t>‹#›</a:t>
            </a:fld>
            <a:endParaRPr lang="en-CA" altLang="en-US"/>
          </a:p>
        </p:txBody>
      </p:sp>
    </p:spTree>
    <p:extLst>
      <p:ext uri="{BB962C8B-B14F-4D97-AF65-F5344CB8AC3E}">
        <p14:creationId xmlns:p14="http://schemas.microsoft.com/office/powerpoint/2010/main" val="42130769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Rectangle 6"/>
          <p:cNvSpPr>
            <a:spLocks noGrp="1" noChangeArrowheads="1"/>
          </p:cNvSpPr>
          <p:nvPr>
            <p:ph type="sldNum" sz="quarter" idx="10"/>
          </p:nvPr>
        </p:nvSpPr>
        <p:spPr>
          <a:ln/>
        </p:spPr>
        <p:txBody>
          <a:bodyPr/>
          <a:lstStyle>
            <a:lvl1pPr>
              <a:defRPr/>
            </a:lvl1pPr>
          </a:lstStyle>
          <a:p>
            <a:pPr>
              <a:defRPr/>
            </a:pPr>
            <a:fld id="{B85CC701-E5D8-48F4-846A-5F5BB7CEC62D}" type="slidenum">
              <a:rPr lang="en-CA" altLang="en-US"/>
              <a:pPr>
                <a:defRPr/>
              </a:pPr>
              <a:t>‹#›</a:t>
            </a:fld>
            <a:endParaRPr lang="en-CA" altLang="en-US"/>
          </a:p>
        </p:txBody>
      </p:sp>
    </p:spTree>
    <p:extLst>
      <p:ext uri="{BB962C8B-B14F-4D97-AF65-F5344CB8AC3E}">
        <p14:creationId xmlns:p14="http://schemas.microsoft.com/office/powerpoint/2010/main" val="33773157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2C61F0E1-3E7D-4C3C-A44D-433A83A6C6D1}" type="slidenum">
              <a:rPr lang="en-CA" altLang="en-US"/>
              <a:pPr>
                <a:defRPr/>
              </a:pPr>
              <a:t>‹#›</a:t>
            </a:fld>
            <a:endParaRPr lang="en-CA" altLang="en-US"/>
          </a:p>
        </p:txBody>
      </p:sp>
    </p:spTree>
    <p:extLst>
      <p:ext uri="{BB962C8B-B14F-4D97-AF65-F5344CB8AC3E}">
        <p14:creationId xmlns:p14="http://schemas.microsoft.com/office/powerpoint/2010/main" val="42632525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Rectangle 6"/>
          <p:cNvSpPr>
            <a:spLocks noGrp="1" noChangeArrowheads="1"/>
          </p:cNvSpPr>
          <p:nvPr>
            <p:ph type="sldNum" sz="quarter" idx="10"/>
          </p:nvPr>
        </p:nvSpPr>
        <p:spPr>
          <a:ln/>
        </p:spPr>
        <p:txBody>
          <a:bodyPr/>
          <a:lstStyle>
            <a:lvl1pPr>
              <a:defRPr/>
            </a:lvl1pPr>
          </a:lstStyle>
          <a:p>
            <a:pPr>
              <a:defRPr/>
            </a:pPr>
            <a:fld id="{B942DC86-BD30-4002-926D-534EFDF077B3}" type="slidenum">
              <a:rPr lang="en-CA" altLang="en-US"/>
              <a:pPr>
                <a:defRPr/>
              </a:pPr>
              <a:t>‹#›</a:t>
            </a:fld>
            <a:endParaRPr lang="en-CA" altLang="en-US"/>
          </a:p>
        </p:txBody>
      </p:sp>
    </p:spTree>
    <p:extLst>
      <p:ext uri="{BB962C8B-B14F-4D97-AF65-F5344CB8AC3E}">
        <p14:creationId xmlns:p14="http://schemas.microsoft.com/office/powerpoint/2010/main" val="9897979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961217ED-393B-4A20-9E41-4DBB5B052AF2}" type="slidenum">
              <a:rPr lang="en-CA" altLang="en-US"/>
              <a:pPr>
                <a:defRPr/>
              </a:pPr>
              <a:t>‹#›</a:t>
            </a:fld>
            <a:endParaRPr lang="en-CA" altLang="en-US"/>
          </a:p>
        </p:txBody>
      </p:sp>
    </p:spTree>
    <p:extLst>
      <p:ext uri="{BB962C8B-B14F-4D97-AF65-F5344CB8AC3E}">
        <p14:creationId xmlns:p14="http://schemas.microsoft.com/office/powerpoint/2010/main" val="35781508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3E579562-209E-4970-A555-93C8807B4BC0}" type="slidenum">
              <a:rPr lang="en-CA" altLang="en-US"/>
              <a:pPr>
                <a:defRPr/>
              </a:pPr>
              <a:t>‹#›</a:t>
            </a:fld>
            <a:endParaRPr lang="en-CA" altLang="en-US"/>
          </a:p>
        </p:txBody>
      </p:sp>
    </p:spTree>
    <p:extLst>
      <p:ext uri="{BB962C8B-B14F-4D97-AF65-F5344CB8AC3E}">
        <p14:creationId xmlns:p14="http://schemas.microsoft.com/office/powerpoint/2010/main" val="18411991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Rectangle 6"/>
          <p:cNvSpPr>
            <a:spLocks noGrp="1" noChangeArrowheads="1"/>
          </p:cNvSpPr>
          <p:nvPr>
            <p:ph type="sldNum" sz="quarter" idx="10"/>
          </p:nvPr>
        </p:nvSpPr>
        <p:spPr>
          <a:ln/>
        </p:spPr>
        <p:txBody>
          <a:bodyPr/>
          <a:lstStyle>
            <a:lvl1pPr>
              <a:defRPr/>
            </a:lvl1pPr>
          </a:lstStyle>
          <a:p>
            <a:pPr>
              <a:defRPr/>
            </a:pPr>
            <a:fld id="{4427924E-AE4F-4DA9-B62B-9183180262BD}" type="slidenum">
              <a:rPr lang="en-CA" altLang="en-US"/>
              <a:pPr>
                <a:defRPr/>
              </a:pPr>
              <a:t>‹#›</a:t>
            </a:fld>
            <a:endParaRPr lang="en-CA" altLang="en-US"/>
          </a:p>
        </p:txBody>
      </p:sp>
    </p:spTree>
    <p:extLst>
      <p:ext uri="{BB962C8B-B14F-4D97-AF65-F5344CB8AC3E}">
        <p14:creationId xmlns:p14="http://schemas.microsoft.com/office/powerpoint/2010/main" val="40898305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152400"/>
            <a:ext cx="2286000" cy="5943600"/>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0" y="152400"/>
            <a:ext cx="6705600" cy="594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Rectangle 6"/>
          <p:cNvSpPr>
            <a:spLocks noGrp="1" noChangeArrowheads="1"/>
          </p:cNvSpPr>
          <p:nvPr>
            <p:ph type="sldNum" sz="quarter" idx="10"/>
          </p:nvPr>
        </p:nvSpPr>
        <p:spPr>
          <a:ln/>
        </p:spPr>
        <p:txBody>
          <a:bodyPr/>
          <a:lstStyle>
            <a:lvl1pPr>
              <a:defRPr/>
            </a:lvl1pPr>
          </a:lstStyle>
          <a:p>
            <a:pPr>
              <a:defRPr/>
            </a:pPr>
            <a:fld id="{FCE08415-A2DB-4E84-A9BC-48442B737133}" type="slidenum">
              <a:rPr lang="en-CA" altLang="en-US"/>
              <a:pPr>
                <a:defRPr/>
              </a:pPr>
              <a:t>‹#›</a:t>
            </a:fld>
            <a:endParaRPr lang="en-CA" altLang="en-US"/>
          </a:p>
        </p:txBody>
      </p:sp>
    </p:spTree>
    <p:extLst>
      <p:ext uri="{BB962C8B-B14F-4D97-AF65-F5344CB8AC3E}">
        <p14:creationId xmlns:p14="http://schemas.microsoft.com/office/powerpoint/2010/main" val="17551852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609600"/>
          </a:xfrm>
        </p:spPr>
        <p:txBody>
          <a:bodyPr/>
          <a:lstStyle/>
          <a:p>
            <a:r>
              <a:rPr lang="en-US"/>
              <a:t>Click to edit Master title style</a:t>
            </a:r>
            <a:endParaRPr lang="en-CA"/>
          </a:p>
        </p:txBody>
      </p:sp>
      <p:sp>
        <p:nvSpPr>
          <p:cNvPr id="3" name="Text Placeholder 2"/>
          <p:cNvSpPr>
            <a:spLocks noGrp="1"/>
          </p:cNvSpPr>
          <p:nvPr>
            <p:ph type="body" sz="half" idx="1"/>
          </p:nvPr>
        </p:nvSpPr>
        <p:spPr>
          <a:xfrm>
            <a:off x="685800" y="990600"/>
            <a:ext cx="4038600" cy="5105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4876800" y="990600"/>
            <a:ext cx="4038600" cy="5105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Rectangle 6"/>
          <p:cNvSpPr>
            <a:spLocks noGrp="1" noChangeArrowheads="1"/>
          </p:cNvSpPr>
          <p:nvPr>
            <p:ph type="sldNum" sz="quarter" idx="10"/>
          </p:nvPr>
        </p:nvSpPr>
        <p:spPr>
          <a:ln/>
        </p:spPr>
        <p:txBody>
          <a:bodyPr/>
          <a:lstStyle>
            <a:lvl1pPr>
              <a:defRPr/>
            </a:lvl1pPr>
          </a:lstStyle>
          <a:p>
            <a:pPr>
              <a:defRPr/>
            </a:pPr>
            <a:fld id="{DD34E03E-C8F0-44F9-95F2-C5CD3646308C}" type="slidenum">
              <a:rPr lang="en-CA" altLang="en-US"/>
              <a:pPr>
                <a:defRPr/>
              </a:pPr>
              <a:t>‹#›</a:t>
            </a:fld>
            <a:endParaRPr lang="en-CA" altLang="en-US"/>
          </a:p>
        </p:txBody>
      </p:sp>
    </p:spTree>
    <p:extLst>
      <p:ext uri="{BB962C8B-B14F-4D97-AF65-F5344CB8AC3E}">
        <p14:creationId xmlns:p14="http://schemas.microsoft.com/office/powerpoint/2010/main" val="11166414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25F2DC77-C58A-4A02-883E-F2BA7C79E325}" type="slidenum">
              <a:rPr lang="en-CA" altLang="en-US"/>
              <a:pPr>
                <a:defRPr/>
              </a:pPr>
              <a:t>‹#›</a:t>
            </a:fld>
            <a:endParaRPr lang="en-CA" altLang="en-US"/>
          </a:p>
        </p:txBody>
      </p:sp>
    </p:spTree>
    <p:extLst>
      <p:ext uri="{BB962C8B-B14F-4D97-AF65-F5344CB8AC3E}">
        <p14:creationId xmlns:p14="http://schemas.microsoft.com/office/powerpoint/2010/main" val="13451517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685800" y="990600"/>
            <a:ext cx="4038600" cy="5105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4876800" y="990600"/>
            <a:ext cx="4038600" cy="5105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Rectangle 6"/>
          <p:cNvSpPr>
            <a:spLocks noGrp="1" noChangeArrowheads="1"/>
          </p:cNvSpPr>
          <p:nvPr>
            <p:ph type="sldNum" sz="quarter" idx="10"/>
          </p:nvPr>
        </p:nvSpPr>
        <p:spPr>
          <a:ln/>
        </p:spPr>
        <p:txBody>
          <a:bodyPr/>
          <a:lstStyle>
            <a:lvl1pPr>
              <a:defRPr/>
            </a:lvl1pPr>
          </a:lstStyle>
          <a:p>
            <a:pPr>
              <a:defRPr/>
            </a:pPr>
            <a:fld id="{441C2D8F-F266-4214-895B-D9E84BC42EB4}" type="slidenum">
              <a:rPr lang="en-CA" altLang="en-US"/>
              <a:pPr>
                <a:defRPr/>
              </a:pPr>
              <a:t>‹#›</a:t>
            </a:fld>
            <a:endParaRPr lang="en-CA" altLang="en-US"/>
          </a:p>
        </p:txBody>
      </p:sp>
    </p:spTree>
    <p:extLst>
      <p:ext uri="{BB962C8B-B14F-4D97-AF65-F5344CB8AC3E}">
        <p14:creationId xmlns:p14="http://schemas.microsoft.com/office/powerpoint/2010/main" val="14199538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Rectangle 6"/>
          <p:cNvSpPr>
            <a:spLocks noGrp="1" noChangeArrowheads="1"/>
          </p:cNvSpPr>
          <p:nvPr>
            <p:ph type="sldNum" sz="quarter" idx="10"/>
          </p:nvPr>
        </p:nvSpPr>
        <p:spPr>
          <a:ln/>
        </p:spPr>
        <p:txBody>
          <a:bodyPr/>
          <a:lstStyle>
            <a:lvl1pPr>
              <a:defRPr/>
            </a:lvl1pPr>
          </a:lstStyle>
          <a:p>
            <a:pPr>
              <a:defRPr/>
            </a:pPr>
            <a:fld id="{83F37AE6-5399-4B88-A1A2-5E3377A1C898}" type="slidenum">
              <a:rPr lang="en-CA" altLang="en-US"/>
              <a:pPr>
                <a:defRPr/>
              </a:pPr>
              <a:t>‹#›</a:t>
            </a:fld>
            <a:endParaRPr lang="en-CA" altLang="en-US"/>
          </a:p>
        </p:txBody>
      </p:sp>
    </p:spTree>
    <p:extLst>
      <p:ext uri="{BB962C8B-B14F-4D97-AF65-F5344CB8AC3E}">
        <p14:creationId xmlns:p14="http://schemas.microsoft.com/office/powerpoint/2010/main" val="40015605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Rectangle 6"/>
          <p:cNvSpPr>
            <a:spLocks noGrp="1" noChangeArrowheads="1"/>
          </p:cNvSpPr>
          <p:nvPr>
            <p:ph type="sldNum" sz="quarter" idx="10"/>
          </p:nvPr>
        </p:nvSpPr>
        <p:spPr>
          <a:ln/>
        </p:spPr>
        <p:txBody>
          <a:bodyPr/>
          <a:lstStyle>
            <a:lvl1pPr>
              <a:defRPr/>
            </a:lvl1pPr>
          </a:lstStyle>
          <a:p>
            <a:pPr>
              <a:defRPr/>
            </a:pPr>
            <a:fld id="{20CAB04C-1CBD-4BB6-A1E5-DEB0DA6E7101}" type="slidenum">
              <a:rPr lang="en-CA" altLang="en-US"/>
              <a:pPr>
                <a:defRPr/>
              </a:pPr>
              <a:t>‹#›</a:t>
            </a:fld>
            <a:endParaRPr lang="en-CA" altLang="en-US"/>
          </a:p>
        </p:txBody>
      </p:sp>
    </p:spTree>
    <p:extLst>
      <p:ext uri="{BB962C8B-B14F-4D97-AF65-F5344CB8AC3E}">
        <p14:creationId xmlns:p14="http://schemas.microsoft.com/office/powerpoint/2010/main" val="13118171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FD1FD5E1-A8E0-499A-B928-AE938AC9FF60}" type="slidenum">
              <a:rPr lang="en-CA" altLang="en-US"/>
              <a:pPr>
                <a:defRPr/>
              </a:pPr>
              <a:t>‹#›</a:t>
            </a:fld>
            <a:endParaRPr lang="en-CA" altLang="en-US"/>
          </a:p>
        </p:txBody>
      </p:sp>
    </p:spTree>
    <p:extLst>
      <p:ext uri="{BB962C8B-B14F-4D97-AF65-F5344CB8AC3E}">
        <p14:creationId xmlns:p14="http://schemas.microsoft.com/office/powerpoint/2010/main" val="30986834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0316EEF8-659B-4B37-84B1-F4F0367482DE}" type="slidenum">
              <a:rPr lang="en-CA" altLang="en-US"/>
              <a:pPr>
                <a:defRPr/>
              </a:pPr>
              <a:t>‹#›</a:t>
            </a:fld>
            <a:endParaRPr lang="en-CA" altLang="en-US"/>
          </a:p>
        </p:txBody>
      </p:sp>
    </p:spTree>
    <p:extLst>
      <p:ext uri="{BB962C8B-B14F-4D97-AF65-F5344CB8AC3E}">
        <p14:creationId xmlns:p14="http://schemas.microsoft.com/office/powerpoint/2010/main" val="31286278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6D2A699F-CF91-4F7D-BF90-D30BA10C6C86}" type="slidenum">
              <a:rPr lang="en-CA" altLang="en-US"/>
              <a:pPr>
                <a:defRPr/>
              </a:pPr>
              <a:t>‹#›</a:t>
            </a:fld>
            <a:endParaRPr lang="en-CA" altLang="en-US"/>
          </a:p>
        </p:txBody>
      </p:sp>
    </p:spTree>
    <p:extLst>
      <p:ext uri="{BB962C8B-B14F-4D97-AF65-F5344CB8AC3E}">
        <p14:creationId xmlns:p14="http://schemas.microsoft.com/office/powerpoint/2010/main" val="12563435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152400"/>
            <a:ext cx="9144000" cy="609600"/>
          </a:xfrm>
          <a:prstGeom prst="rect">
            <a:avLst/>
          </a:prstGeom>
          <a:solidFill>
            <a:srgbClr val="008000"/>
          </a:solidFill>
          <a:ln w="38100">
            <a:solidFill>
              <a:srgbClr val="008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CA" altLang="en-US"/>
              <a:t> </a:t>
            </a:r>
          </a:p>
        </p:txBody>
      </p:sp>
      <p:sp>
        <p:nvSpPr>
          <p:cNvPr id="1027" name="Rectangle 3"/>
          <p:cNvSpPr>
            <a:spLocks noGrp="1" noChangeArrowheads="1"/>
          </p:cNvSpPr>
          <p:nvPr>
            <p:ph type="body" idx="1"/>
          </p:nvPr>
        </p:nvSpPr>
        <p:spPr bwMode="auto">
          <a:xfrm>
            <a:off x="685800" y="990600"/>
            <a:ext cx="8229600"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CA" altLang="en-US"/>
              <a:t>Click to edit Master text styles</a:t>
            </a:r>
          </a:p>
          <a:p>
            <a:pPr lvl="1"/>
            <a:r>
              <a:rPr lang="en-CA" altLang="en-US"/>
              <a:t>Second level</a:t>
            </a:r>
          </a:p>
          <a:p>
            <a:pPr lvl="2"/>
            <a:r>
              <a:rPr lang="en-CA" altLang="en-US"/>
              <a:t>Third level</a:t>
            </a:r>
          </a:p>
          <a:p>
            <a:pPr lvl="3"/>
            <a:r>
              <a:rPr lang="en-CA" altLang="en-US"/>
              <a:t>Fourth level</a:t>
            </a:r>
          </a:p>
          <a:p>
            <a:pPr lvl="4"/>
            <a:r>
              <a:rPr lang="en-CA" altLang="en-US"/>
              <a:t>Fifth level</a:t>
            </a:r>
          </a:p>
        </p:txBody>
      </p:sp>
      <p:sp>
        <p:nvSpPr>
          <p:cNvPr id="1030" name="Rectangle 6"/>
          <p:cNvSpPr>
            <a:spLocks noGrp="1" noChangeArrowheads="1"/>
          </p:cNvSpPr>
          <p:nvPr>
            <p:ph type="sldNum" sz="quarter" idx="4"/>
          </p:nvPr>
        </p:nvSpPr>
        <p:spPr bwMode="auto">
          <a:xfrm>
            <a:off x="7239000" y="64008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600"/>
            </a:lvl1pPr>
          </a:lstStyle>
          <a:p>
            <a:pPr>
              <a:defRPr/>
            </a:pPr>
            <a:fld id="{592B4BD8-FCE5-41BA-9344-0AB1B752504A}" type="slidenum">
              <a:rPr lang="en-CA" altLang="en-US"/>
              <a:pPr>
                <a:defRPr/>
              </a:pPr>
              <a:t>‹#›</a:t>
            </a:fld>
            <a:endParaRPr lang="en-CA" altLang="en-US" dirty="0"/>
          </a:p>
        </p:txBody>
      </p:sp>
      <p:pic>
        <p:nvPicPr>
          <p:cNvPr id="1029" name="Picture 8" descr="MasterGardenersCanLogo"/>
          <p:cNvPicPr>
            <a:picLocks noChangeAspect="1" noChangeArrowheads="1"/>
          </p:cNvPicPr>
          <p:nvPr userDrawn="1"/>
        </p:nvPicPr>
        <p:blipFill>
          <a:blip r:embed="rId14" cstate="email">
            <a:extLst>
              <a:ext uri="{28A0092B-C50C-407E-A947-70E740481C1C}">
                <a14:useLocalDpi xmlns:a14="http://schemas.microsoft.com/office/drawing/2010/main"/>
              </a:ext>
            </a:extLst>
          </a:blip>
          <a:srcRect/>
          <a:stretch>
            <a:fillRect/>
          </a:stretch>
        </p:blipFill>
        <p:spPr bwMode="auto">
          <a:xfrm>
            <a:off x="152400" y="6172200"/>
            <a:ext cx="1066800"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ctr" rtl="0" eaLnBrk="0" fontAlgn="base" hangingPunct="0">
        <a:spcBef>
          <a:spcPct val="0"/>
        </a:spcBef>
        <a:spcAft>
          <a:spcPct val="0"/>
        </a:spcAft>
        <a:defRPr sz="3200" b="1">
          <a:solidFill>
            <a:schemeClr val="bg1"/>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3200" b="1">
          <a:solidFill>
            <a:schemeClr val="bg1"/>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3200" b="1">
          <a:solidFill>
            <a:schemeClr val="bg1"/>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3200" b="1">
          <a:solidFill>
            <a:schemeClr val="bg1"/>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3200" b="1">
          <a:solidFill>
            <a:schemeClr val="bg1"/>
          </a:solidFill>
          <a:effectLst>
            <a:outerShdw blurRad="38100" dist="38100" dir="2700000" algn="tl">
              <a:srgbClr val="000000"/>
            </a:outerShdw>
          </a:effectLst>
          <a:latin typeface="Arial" charset="0"/>
        </a:defRPr>
      </a:lvl5pPr>
      <a:lvl6pPr marL="457200" algn="ctr" rtl="0" fontAlgn="base">
        <a:spcBef>
          <a:spcPct val="0"/>
        </a:spcBef>
        <a:spcAft>
          <a:spcPct val="0"/>
        </a:spcAft>
        <a:defRPr sz="3200" b="1">
          <a:solidFill>
            <a:schemeClr val="bg1"/>
          </a:solidFill>
          <a:effectLst>
            <a:outerShdw blurRad="38100" dist="38100" dir="2700000" algn="tl">
              <a:srgbClr val="000000"/>
            </a:outerShdw>
          </a:effectLst>
          <a:latin typeface="Arial" charset="0"/>
        </a:defRPr>
      </a:lvl6pPr>
      <a:lvl7pPr marL="914400" algn="ctr" rtl="0" fontAlgn="base">
        <a:spcBef>
          <a:spcPct val="0"/>
        </a:spcBef>
        <a:spcAft>
          <a:spcPct val="0"/>
        </a:spcAft>
        <a:defRPr sz="3200" b="1">
          <a:solidFill>
            <a:schemeClr val="bg1"/>
          </a:solidFill>
          <a:effectLst>
            <a:outerShdw blurRad="38100" dist="38100" dir="2700000" algn="tl">
              <a:srgbClr val="000000"/>
            </a:outerShdw>
          </a:effectLst>
          <a:latin typeface="Arial" charset="0"/>
        </a:defRPr>
      </a:lvl7pPr>
      <a:lvl8pPr marL="1371600" algn="ctr" rtl="0" fontAlgn="base">
        <a:spcBef>
          <a:spcPct val="0"/>
        </a:spcBef>
        <a:spcAft>
          <a:spcPct val="0"/>
        </a:spcAft>
        <a:defRPr sz="3200" b="1">
          <a:solidFill>
            <a:schemeClr val="bg1"/>
          </a:solidFill>
          <a:effectLst>
            <a:outerShdw blurRad="38100" dist="38100" dir="2700000" algn="tl">
              <a:srgbClr val="000000"/>
            </a:outerShdw>
          </a:effectLst>
          <a:latin typeface="Arial" charset="0"/>
        </a:defRPr>
      </a:lvl8pPr>
      <a:lvl9pPr marL="1828800" algn="ctr" rtl="0" fontAlgn="base">
        <a:spcBef>
          <a:spcPct val="0"/>
        </a:spcBef>
        <a:spcAft>
          <a:spcPct val="0"/>
        </a:spcAft>
        <a:defRPr sz="3200" b="1">
          <a:solidFill>
            <a:schemeClr val="bg1"/>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Font typeface="Wingdings" panose="05000000000000000000" pitchFamily="2" charset="2"/>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152400"/>
            <a:ext cx="9144000" cy="609600"/>
          </a:xfrm>
          <a:prstGeom prst="rect">
            <a:avLst/>
          </a:prstGeom>
          <a:solidFill>
            <a:srgbClr val="008000"/>
          </a:solidFill>
          <a:ln w="38100">
            <a:solidFill>
              <a:srgbClr val="008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CA" altLang="en-US"/>
              <a:t> </a:t>
            </a:r>
          </a:p>
        </p:txBody>
      </p:sp>
      <p:sp>
        <p:nvSpPr>
          <p:cNvPr id="1027" name="Rectangle 3"/>
          <p:cNvSpPr>
            <a:spLocks noGrp="1" noChangeArrowheads="1"/>
          </p:cNvSpPr>
          <p:nvPr>
            <p:ph type="body" idx="1"/>
          </p:nvPr>
        </p:nvSpPr>
        <p:spPr bwMode="auto">
          <a:xfrm>
            <a:off x="685800" y="990600"/>
            <a:ext cx="8229600"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CA" altLang="en-US"/>
              <a:t>Click to edit Master text styles</a:t>
            </a:r>
          </a:p>
          <a:p>
            <a:pPr lvl="1"/>
            <a:r>
              <a:rPr lang="en-CA" altLang="en-US"/>
              <a:t>Second level</a:t>
            </a:r>
          </a:p>
          <a:p>
            <a:pPr lvl="2"/>
            <a:r>
              <a:rPr lang="en-CA" altLang="en-US"/>
              <a:t>Third level</a:t>
            </a:r>
          </a:p>
          <a:p>
            <a:pPr lvl="3"/>
            <a:r>
              <a:rPr lang="en-CA" altLang="en-US"/>
              <a:t>Fourth level</a:t>
            </a:r>
          </a:p>
          <a:p>
            <a:pPr lvl="4"/>
            <a:r>
              <a:rPr lang="en-CA" altLang="en-US"/>
              <a:t>Fifth level</a:t>
            </a: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600"/>
            </a:lvl1pPr>
          </a:lstStyle>
          <a:p>
            <a:pPr>
              <a:defRPr/>
            </a:pPr>
            <a:fld id="{2CA97699-6BE3-4582-B7DD-DF634ACF6C3E}" type="slidenum">
              <a:rPr lang="en-CA" altLang="en-US"/>
              <a:pPr>
                <a:defRPr/>
              </a:pPr>
              <a:t>‹#›</a:t>
            </a:fld>
            <a:endParaRPr lang="en-CA" altLang="en-US"/>
          </a:p>
        </p:txBody>
      </p:sp>
      <p:pic>
        <p:nvPicPr>
          <p:cNvPr id="1029" name="Picture 8" descr="MasterGardenersCanLogo"/>
          <p:cNvPicPr>
            <a:picLocks noChangeAspect="1" noChangeArrowheads="1"/>
          </p:cNvPicPr>
          <p:nvPr userDrawn="1"/>
        </p:nvPicPr>
        <p:blipFill>
          <a:blip r:embed="rId14" cstate="email">
            <a:extLst>
              <a:ext uri="{28A0092B-C50C-407E-A947-70E740481C1C}">
                <a14:useLocalDpi xmlns:a14="http://schemas.microsoft.com/office/drawing/2010/main"/>
              </a:ext>
            </a:extLst>
          </a:blip>
          <a:srcRect/>
          <a:stretch>
            <a:fillRect/>
          </a:stretch>
        </p:blipFill>
        <p:spPr bwMode="auto">
          <a:xfrm>
            <a:off x="152400" y="6172200"/>
            <a:ext cx="1066800"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526927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hf hdr="0" ftr="0" dt="0"/>
  <p:txStyles>
    <p:titleStyle>
      <a:lvl1pPr algn="ctr" rtl="0" eaLnBrk="0" fontAlgn="base" hangingPunct="0">
        <a:spcBef>
          <a:spcPct val="0"/>
        </a:spcBef>
        <a:spcAft>
          <a:spcPct val="0"/>
        </a:spcAft>
        <a:defRPr sz="3200" b="1">
          <a:solidFill>
            <a:schemeClr val="bg1"/>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3200" b="1">
          <a:solidFill>
            <a:schemeClr val="bg1"/>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3200" b="1">
          <a:solidFill>
            <a:schemeClr val="bg1"/>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3200" b="1">
          <a:solidFill>
            <a:schemeClr val="bg1"/>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3200" b="1">
          <a:solidFill>
            <a:schemeClr val="bg1"/>
          </a:solidFill>
          <a:effectLst>
            <a:outerShdw blurRad="38100" dist="38100" dir="2700000" algn="tl">
              <a:srgbClr val="000000"/>
            </a:outerShdw>
          </a:effectLst>
          <a:latin typeface="Arial" charset="0"/>
        </a:defRPr>
      </a:lvl5pPr>
      <a:lvl6pPr marL="457200" algn="ctr" rtl="0" fontAlgn="base">
        <a:spcBef>
          <a:spcPct val="0"/>
        </a:spcBef>
        <a:spcAft>
          <a:spcPct val="0"/>
        </a:spcAft>
        <a:defRPr sz="3200" b="1">
          <a:solidFill>
            <a:schemeClr val="bg1"/>
          </a:solidFill>
          <a:effectLst>
            <a:outerShdw blurRad="38100" dist="38100" dir="2700000" algn="tl">
              <a:srgbClr val="000000"/>
            </a:outerShdw>
          </a:effectLst>
          <a:latin typeface="Arial" charset="0"/>
        </a:defRPr>
      </a:lvl6pPr>
      <a:lvl7pPr marL="914400" algn="ctr" rtl="0" fontAlgn="base">
        <a:spcBef>
          <a:spcPct val="0"/>
        </a:spcBef>
        <a:spcAft>
          <a:spcPct val="0"/>
        </a:spcAft>
        <a:defRPr sz="3200" b="1">
          <a:solidFill>
            <a:schemeClr val="bg1"/>
          </a:solidFill>
          <a:effectLst>
            <a:outerShdw blurRad="38100" dist="38100" dir="2700000" algn="tl">
              <a:srgbClr val="000000"/>
            </a:outerShdw>
          </a:effectLst>
          <a:latin typeface="Arial" charset="0"/>
        </a:defRPr>
      </a:lvl7pPr>
      <a:lvl8pPr marL="1371600" algn="ctr" rtl="0" fontAlgn="base">
        <a:spcBef>
          <a:spcPct val="0"/>
        </a:spcBef>
        <a:spcAft>
          <a:spcPct val="0"/>
        </a:spcAft>
        <a:defRPr sz="3200" b="1">
          <a:solidFill>
            <a:schemeClr val="bg1"/>
          </a:solidFill>
          <a:effectLst>
            <a:outerShdw blurRad="38100" dist="38100" dir="2700000" algn="tl">
              <a:srgbClr val="000000"/>
            </a:outerShdw>
          </a:effectLst>
          <a:latin typeface="Arial" charset="0"/>
        </a:defRPr>
      </a:lvl8pPr>
      <a:lvl9pPr marL="1828800" algn="ctr" rtl="0" fontAlgn="base">
        <a:spcBef>
          <a:spcPct val="0"/>
        </a:spcBef>
        <a:spcAft>
          <a:spcPct val="0"/>
        </a:spcAft>
        <a:defRPr sz="3200" b="1">
          <a:solidFill>
            <a:schemeClr val="bg1"/>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Font typeface="Wingdings" panose="05000000000000000000" pitchFamily="2" charset="2"/>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hyperlink" Target="https://trca.ca/news/complete-guide-building-maintaining-rain-garden/"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5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0272" y="1010920"/>
            <a:ext cx="7343775" cy="5511632"/>
          </a:xfrm>
          <a:prstGeom prst="rect">
            <a:avLst/>
          </a:prstGeom>
        </p:spPr>
      </p:pic>
      <p:sp>
        <p:nvSpPr>
          <p:cNvPr id="2" name="Title 1"/>
          <p:cNvSpPr>
            <a:spLocks noGrp="1"/>
          </p:cNvSpPr>
          <p:nvPr>
            <p:ph type="ctrTitle"/>
          </p:nvPr>
        </p:nvSpPr>
        <p:spPr>
          <a:xfrm>
            <a:off x="20320" y="22167"/>
            <a:ext cx="9123680" cy="968433"/>
          </a:xfrm>
        </p:spPr>
        <p:txBody>
          <a:bodyPr/>
          <a:lstStyle/>
          <a:p>
            <a:r>
              <a:rPr lang="en-CA" sz="3400" spc="-90" dirty="0"/>
              <a:t>Water Wise Gardening</a:t>
            </a:r>
          </a:p>
        </p:txBody>
      </p:sp>
      <p:sp>
        <p:nvSpPr>
          <p:cNvPr id="3" name="Subtitle 2"/>
          <p:cNvSpPr>
            <a:spLocks noGrp="1"/>
          </p:cNvSpPr>
          <p:nvPr>
            <p:ph type="subTitle" idx="1"/>
          </p:nvPr>
        </p:nvSpPr>
        <p:spPr>
          <a:xfrm>
            <a:off x="900112" y="5181600"/>
            <a:ext cx="7343776" cy="1752600"/>
          </a:xfrm>
          <a:solidFill>
            <a:schemeClr val="bg1">
              <a:alpha val="0"/>
            </a:schemeClr>
          </a:solidFill>
        </p:spPr>
        <p:txBody>
          <a:bodyPr/>
          <a:lstStyle/>
          <a:p>
            <a:r>
              <a:rPr lang="en-US" b="1" dirty="0">
                <a:solidFill>
                  <a:schemeClr val="bg1"/>
                </a:solidFill>
              </a:rPr>
              <a:t>February 8, 2020</a:t>
            </a:r>
          </a:p>
          <a:p>
            <a:r>
              <a:rPr lang="en-CA" b="1" dirty="0" err="1">
                <a:solidFill>
                  <a:schemeClr val="bg1"/>
                </a:solidFill>
              </a:rPr>
              <a:t>Manotick</a:t>
            </a:r>
            <a:r>
              <a:rPr lang="en-CA" b="1" dirty="0">
                <a:solidFill>
                  <a:schemeClr val="bg1"/>
                </a:solidFill>
              </a:rPr>
              <a:t> Horticultural Society</a:t>
            </a:r>
          </a:p>
          <a:p>
            <a:r>
              <a:rPr lang="en-CA" sz="2000" dirty="0">
                <a:solidFill>
                  <a:schemeClr val="bg1"/>
                </a:solidFill>
              </a:rPr>
              <a:t>Rebecca Last – Master Gardeners of Ottawa-Carleton</a:t>
            </a:r>
          </a:p>
        </p:txBody>
      </p:sp>
      <p:sp>
        <p:nvSpPr>
          <p:cNvPr id="6" name="TextBox 5"/>
          <p:cNvSpPr txBox="1"/>
          <p:nvPr/>
        </p:nvSpPr>
        <p:spPr>
          <a:xfrm>
            <a:off x="6248400" y="6488668"/>
            <a:ext cx="2895600" cy="369332"/>
          </a:xfrm>
          <a:prstGeom prst="rect">
            <a:avLst/>
          </a:prstGeom>
          <a:noFill/>
        </p:spPr>
        <p:txBody>
          <a:bodyPr wrap="square" rtlCol="0">
            <a:spAutoFit/>
          </a:bodyPr>
          <a:lstStyle/>
          <a:p>
            <a:r>
              <a:rPr lang="en-CA" sz="1800" dirty="0"/>
              <a:t>Photo by  Aaron Burden</a:t>
            </a:r>
          </a:p>
        </p:txBody>
      </p:sp>
    </p:spTree>
    <p:extLst>
      <p:ext uri="{BB962C8B-B14F-4D97-AF65-F5344CB8AC3E}">
        <p14:creationId xmlns:p14="http://schemas.microsoft.com/office/powerpoint/2010/main" val="16676139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574527"/>
            <a:ext cx="9121785" cy="5367337"/>
          </a:xfrm>
          <a:prstGeom prst="rect">
            <a:avLst/>
          </a:prstGeom>
        </p:spPr>
      </p:pic>
      <p:sp>
        <p:nvSpPr>
          <p:cNvPr id="2" name="Title 1"/>
          <p:cNvSpPr>
            <a:spLocks noGrp="1"/>
          </p:cNvSpPr>
          <p:nvPr>
            <p:ph type="title"/>
          </p:nvPr>
        </p:nvSpPr>
        <p:spPr/>
        <p:txBody>
          <a:bodyPr/>
          <a:lstStyle/>
          <a:p>
            <a:pPr algn="l"/>
            <a:r>
              <a:rPr lang="en-CA" dirty="0"/>
              <a:t>3b.	Rain gardens – Homeowner </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942DC86-BD30-4002-926D-534EFDF077B3}" type="slidenum">
              <a:rPr kumimoji="0" lang="en-CA" altLang="en-US" sz="16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CA" alt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 name="TextBox 6"/>
          <p:cNvSpPr txBox="1"/>
          <p:nvPr/>
        </p:nvSpPr>
        <p:spPr>
          <a:xfrm>
            <a:off x="1181099" y="5763826"/>
            <a:ext cx="7940685" cy="1107996"/>
          </a:xfrm>
          <a:prstGeom prst="rect">
            <a:avLst/>
          </a:prstGeom>
          <a:noFill/>
        </p:spPr>
        <p:txBody>
          <a:bodyPr wrap="square" rtlCol="0">
            <a:spAutoFit/>
          </a:bodyPr>
          <a:lstStyle/>
          <a:p>
            <a:r>
              <a:rPr lang="en-CA" sz="2200" dirty="0"/>
              <a:t>Image courtesy of Toronto and Region Conservation Authority. See: </a:t>
            </a:r>
            <a:r>
              <a:rPr lang="en-CA" sz="2200" dirty="0">
                <a:hlinkClick r:id="rId4"/>
              </a:rPr>
              <a:t>https://trca.ca/news/complete-guide-building-maintaining-rain-garden/</a:t>
            </a:r>
            <a:r>
              <a:rPr lang="en-CA" sz="2200" dirty="0"/>
              <a:t> </a:t>
            </a:r>
          </a:p>
        </p:txBody>
      </p:sp>
    </p:spTree>
    <p:extLst>
      <p:ext uri="{BB962C8B-B14F-4D97-AF65-F5344CB8AC3E}">
        <p14:creationId xmlns:p14="http://schemas.microsoft.com/office/powerpoint/2010/main" val="32130225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CA" dirty="0"/>
              <a:t>3a.	Rain gardens – Municipal</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942DC86-BD30-4002-926D-534EFDF077B3}" type="slidenum">
              <a:rPr kumimoji="0" lang="en-CA" altLang="en-US" sz="16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CA" alt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738000"/>
            <a:ext cx="8160000" cy="6120000"/>
          </a:xfrm>
          <a:prstGeom prst="rect">
            <a:avLst/>
          </a:prstGeom>
        </p:spPr>
      </p:pic>
      <p:sp>
        <p:nvSpPr>
          <p:cNvPr id="7" name="TextBox 6"/>
          <p:cNvSpPr txBox="1"/>
          <p:nvPr/>
        </p:nvSpPr>
        <p:spPr>
          <a:xfrm>
            <a:off x="3795818" y="6400800"/>
            <a:ext cx="4343400" cy="461665"/>
          </a:xfrm>
          <a:prstGeom prst="rect">
            <a:avLst/>
          </a:prstGeom>
          <a:solidFill>
            <a:schemeClr val="bg1"/>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CA" sz="2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Photo courtesy of Sean James</a:t>
            </a:r>
          </a:p>
        </p:txBody>
      </p:sp>
    </p:spTree>
    <p:extLst>
      <p:ext uri="{BB962C8B-B14F-4D97-AF65-F5344CB8AC3E}">
        <p14:creationId xmlns:p14="http://schemas.microsoft.com/office/powerpoint/2010/main" val="29179309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CA" dirty="0"/>
              <a:t>3c.	Green roofs</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942DC86-BD30-4002-926D-534EFDF077B3}" type="slidenum">
              <a:rPr kumimoji="0" lang="en-CA" altLang="en-US" sz="16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CA" alt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1394" y="790184"/>
            <a:ext cx="8881211" cy="5915025"/>
          </a:xfrm>
          <a:prstGeom prst="rect">
            <a:avLst/>
          </a:prstGeom>
        </p:spPr>
      </p:pic>
    </p:spTree>
    <p:extLst>
      <p:ext uri="{BB962C8B-B14F-4D97-AF65-F5344CB8AC3E}">
        <p14:creationId xmlns:p14="http://schemas.microsoft.com/office/powerpoint/2010/main" val="14023284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CA" dirty="0"/>
              <a:t>3c.	Green roofs</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942DC86-BD30-4002-926D-534EFDF077B3}" type="slidenum">
              <a:rPr kumimoji="0" lang="en-CA" altLang="en-US" sz="16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CA" alt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 name="TextBox 2"/>
          <p:cNvSpPr txBox="1"/>
          <p:nvPr/>
        </p:nvSpPr>
        <p:spPr>
          <a:xfrm>
            <a:off x="1143000" y="5867399"/>
            <a:ext cx="7772400" cy="830997"/>
          </a:xfrm>
          <a:prstGeom prst="rect">
            <a:avLst/>
          </a:prstGeom>
          <a:noFill/>
        </p:spPr>
        <p:txBody>
          <a:bodyPr wrap="square" rtlCol="0">
            <a:spAutoFit/>
          </a:bodyPr>
          <a:lstStyle/>
          <a:p>
            <a:r>
              <a:rPr lang="en-CA" dirty="0"/>
              <a:t>The initial structure. Photo courtesy of Tena van Andel, Toronto Master Gardeners.</a:t>
            </a:r>
          </a:p>
        </p:txBody>
      </p:sp>
      <p:pic>
        <p:nvPicPr>
          <p:cNvPr id="6" name="Picture 5"/>
          <p:cNvPicPr>
            <a:picLocks noChangeAspect="1"/>
          </p:cNvPicPr>
          <p:nvPr/>
        </p:nvPicPr>
        <p:blipFill>
          <a:blip r:embed="rId3"/>
          <a:stretch>
            <a:fillRect/>
          </a:stretch>
        </p:blipFill>
        <p:spPr>
          <a:xfrm>
            <a:off x="0" y="771394"/>
            <a:ext cx="7632102" cy="5096005"/>
          </a:xfrm>
          <a:prstGeom prst="rect">
            <a:avLst/>
          </a:prstGeom>
        </p:spPr>
      </p:pic>
    </p:spTree>
    <p:extLst>
      <p:ext uri="{BB962C8B-B14F-4D97-AF65-F5344CB8AC3E}">
        <p14:creationId xmlns:p14="http://schemas.microsoft.com/office/powerpoint/2010/main" val="38749767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CA" dirty="0"/>
              <a:t>3c.	Green roofs</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942DC86-BD30-4002-926D-534EFDF077B3}" type="slidenum">
              <a:rPr kumimoji="0" lang="en-CA" altLang="en-US" sz="16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CA" alt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 name="TextBox 2"/>
          <p:cNvSpPr txBox="1"/>
          <p:nvPr/>
        </p:nvSpPr>
        <p:spPr>
          <a:xfrm>
            <a:off x="1143000" y="5867399"/>
            <a:ext cx="7772400" cy="83099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CA" sz="2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Water proof</a:t>
            </a:r>
            <a:r>
              <a:rPr kumimoji="0" lang="en-CA" sz="2400" b="0" i="0" u="none" strike="noStrike" kern="1200" cap="none" spc="0" normalizeH="0" noProof="0" dirty="0">
                <a:ln>
                  <a:noFill/>
                </a:ln>
                <a:solidFill>
                  <a:srgbClr val="000000"/>
                </a:solidFill>
                <a:effectLst/>
                <a:uLnTx/>
                <a:uFillTx/>
                <a:latin typeface="Arial" panose="020B0604020202020204" pitchFamily="34" charset="0"/>
                <a:ea typeface="+mn-ea"/>
                <a:cs typeface="+mn-cs"/>
              </a:rPr>
              <a:t> membrane lines the roof</a:t>
            </a:r>
            <a:r>
              <a:rPr kumimoji="0" lang="en-CA" sz="2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Photo courtesy of Tena van Andel, Toronto Master Gardeners.</a:t>
            </a:r>
          </a:p>
        </p:txBody>
      </p:sp>
      <p:pic>
        <p:nvPicPr>
          <p:cNvPr id="5" name="Picture 4"/>
          <p:cNvPicPr>
            <a:picLocks noChangeAspect="1"/>
          </p:cNvPicPr>
          <p:nvPr/>
        </p:nvPicPr>
        <p:blipFill>
          <a:blip r:embed="rId3"/>
          <a:stretch>
            <a:fillRect/>
          </a:stretch>
        </p:blipFill>
        <p:spPr>
          <a:xfrm>
            <a:off x="0" y="771395"/>
            <a:ext cx="7696200" cy="5138804"/>
          </a:xfrm>
          <a:prstGeom prst="rect">
            <a:avLst/>
          </a:prstGeom>
        </p:spPr>
      </p:pic>
    </p:spTree>
    <p:extLst>
      <p:ext uri="{BB962C8B-B14F-4D97-AF65-F5344CB8AC3E}">
        <p14:creationId xmlns:p14="http://schemas.microsoft.com/office/powerpoint/2010/main" val="18584078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CA" dirty="0"/>
              <a:t>3c.	Green roofs</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942DC86-BD30-4002-926D-534EFDF077B3}" type="slidenum">
              <a:rPr kumimoji="0" lang="en-CA" altLang="en-US" sz="16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CA" alt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 name="TextBox 2"/>
          <p:cNvSpPr txBox="1"/>
          <p:nvPr/>
        </p:nvSpPr>
        <p:spPr>
          <a:xfrm>
            <a:off x="1143000" y="5867399"/>
            <a:ext cx="7772400" cy="83099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CA" sz="2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Gorgeous results with sedum in bloom. Photo courtesy of Tena van Andel, Toronto Master Gardeners.</a:t>
            </a:r>
          </a:p>
        </p:txBody>
      </p:sp>
      <p:pic>
        <p:nvPicPr>
          <p:cNvPr id="6" name="Picture 5"/>
          <p:cNvPicPr>
            <a:picLocks noChangeAspect="1"/>
          </p:cNvPicPr>
          <p:nvPr/>
        </p:nvPicPr>
        <p:blipFill>
          <a:blip r:embed="rId3"/>
          <a:stretch>
            <a:fillRect/>
          </a:stretch>
        </p:blipFill>
        <p:spPr>
          <a:xfrm>
            <a:off x="-17746" y="761999"/>
            <a:ext cx="7713945" cy="5162687"/>
          </a:xfrm>
          <a:prstGeom prst="rect">
            <a:avLst/>
          </a:prstGeom>
        </p:spPr>
      </p:pic>
    </p:spTree>
    <p:extLst>
      <p:ext uri="{BB962C8B-B14F-4D97-AF65-F5344CB8AC3E}">
        <p14:creationId xmlns:p14="http://schemas.microsoft.com/office/powerpoint/2010/main" val="21431828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CA" dirty="0"/>
              <a:t>3d.	Swales</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942DC86-BD30-4002-926D-534EFDF077B3}" type="slidenum">
              <a:rPr kumimoji="0" lang="en-CA" altLang="en-US" sz="16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CA" alt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5" name="Picture 4"/>
          <p:cNvPicPr>
            <a:picLocks noChangeAspect="1"/>
          </p:cNvPicPr>
          <p:nvPr/>
        </p:nvPicPr>
        <p:blipFill>
          <a:blip r:embed="rId3"/>
          <a:stretch>
            <a:fillRect/>
          </a:stretch>
        </p:blipFill>
        <p:spPr>
          <a:xfrm>
            <a:off x="3038475" y="764651"/>
            <a:ext cx="6105525" cy="2691489"/>
          </a:xfrm>
          <a:prstGeom prst="rect">
            <a:avLst/>
          </a:prstGeom>
        </p:spPr>
      </p:pic>
      <p:pic>
        <p:nvPicPr>
          <p:cNvPr id="6" name="Picture 5"/>
          <p:cNvPicPr>
            <a:picLocks noChangeAspect="1"/>
          </p:cNvPicPr>
          <p:nvPr/>
        </p:nvPicPr>
        <p:blipFill>
          <a:blip r:embed="rId4"/>
          <a:stretch>
            <a:fillRect/>
          </a:stretch>
        </p:blipFill>
        <p:spPr>
          <a:xfrm>
            <a:off x="-84552" y="3084311"/>
            <a:ext cx="5570951" cy="3823605"/>
          </a:xfrm>
          <a:prstGeom prst="rect">
            <a:avLst/>
          </a:prstGeom>
        </p:spPr>
      </p:pic>
    </p:spTree>
    <p:extLst>
      <p:ext uri="{BB962C8B-B14F-4D97-AF65-F5344CB8AC3E}">
        <p14:creationId xmlns:p14="http://schemas.microsoft.com/office/powerpoint/2010/main" val="21703680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648200" y="762000"/>
            <a:ext cx="4572000" cy="4495800"/>
          </a:xfrm>
          <a:prstGeom prst="rect">
            <a:avLst/>
          </a:prstGeom>
        </p:spPr>
      </p:pic>
      <p:sp>
        <p:nvSpPr>
          <p:cNvPr id="2" name="Title 1"/>
          <p:cNvSpPr>
            <a:spLocks noGrp="1"/>
          </p:cNvSpPr>
          <p:nvPr>
            <p:ph type="title"/>
          </p:nvPr>
        </p:nvSpPr>
        <p:spPr/>
        <p:txBody>
          <a:bodyPr/>
          <a:lstStyle/>
          <a:p>
            <a:pPr algn="l"/>
            <a:r>
              <a:rPr lang="en-CA" dirty="0"/>
              <a:t>3d.	Swales</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942DC86-BD30-4002-926D-534EFDF077B3}" type="slidenum">
              <a:rPr kumimoji="0" lang="en-CA" altLang="en-US" sz="16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CA" alt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7" name="Picture 6"/>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0" y="762000"/>
            <a:ext cx="4680857" cy="6096000"/>
          </a:xfrm>
          <a:prstGeom prst="rect">
            <a:avLst/>
          </a:prstGeom>
        </p:spPr>
      </p:pic>
      <p:pic>
        <p:nvPicPr>
          <p:cNvPr id="8" name="Picture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648200" y="6211768"/>
            <a:ext cx="3828620" cy="646232"/>
          </a:xfrm>
          <a:prstGeom prst="rect">
            <a:avLst/>
          </a:prstGeom>
        </p:spPr>
      </p:pic>
    </p:spTree>
    <p:extLst>
      <p:ext uri="{BB962C8B-B14F-4D97-AF65-F5344CB8AC3E}">
        <p14:creationId xmlns:p14="http://schemas.microsoft.com/office/powerpoint/2010/main" val="27955149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CA" dirty="0"/>
              <a:t>3d.	Swales</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942DC86-BD30-4002-926D-534EFDF077B3}" type="slidenum">
              <a:rPr kumimoji="0" lang="en-CA" altLang="en-US" sz="16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CA" alt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 name="TextBox 5"/>
          <p:cNvSpPr txBox="1"/>
          <p:nvPr/>
        </p:nvSpPr>
        <p:spPr>
          <a:xfrm>
            <a:off x="990600" y="6248401"/>
            <a:ext cx="7983071" cy="667875"/>
          </a:xfrm>
          <a:prstGeom prst="rect">
            <a:avLst/>
          </a:prstGeom>
          <a:noFill/>
        </p:spPr>
        <p:txBody>
          <a:bodyPr wrap="square" rtlCol="0">
            <a:spAutoFit/>
          </a:bodyPr>
          <a:lstStyle/>
          <a:p>
            <a:pPr>
              <a:lnSpc>
                <a:spcPct val="85000"/>
              </a:lnSpc>
            </a:pPr>
            <a:r>
              <a:rPr lang="en-CA" sz="2200" dirty="0"/>
              <a:t>Photo courtesy of Susan Bicket, Master Gardeners of Ottawa-Carleton</a:t>
            </a:r>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762001"/>
            <a:ext cx="7315200" cy="5486400"/>
          </a:xfrm>
          <a:prstGeom prst="rect">
            <a:avLst/>
          </a:prstGeom>
        </p:spPr>
      </p:pic>
    </p:spTree>
    <p:extLst>
      <p:ext uri="{BB962C8B-B14F-4D97-AF65-F5344CB8AC3E}">
        <p14:creationId xmlns:p14="http://schemas.microsoft.com/office/powerpoint/2010/main" val="20856182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514350" indent="-514350" algn="l">
              <a:buFont typeface="+mj-lt"/>
              <a:buAutoNum type="arabicPeriod" startAt="4"/>
            </a:pPr>
            <a:r>
              <a:rPr lang="en-CA" dirty="0"/>
              <a:t>Harvesting water</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942DC86-BD30-4002-926D-534EFDF077B3}" type="slidenum">
              <a:rPr kumimoji="0" lang="en-CA" altLang="en-US" sz="16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CA" alt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 name="TextBox 2"/>
          <p:cNvSpPr txBox="1"/>
          <p:nvPr/>
        </p:nvSpPr>
        <p:spPr>
          <a:xfrm>
            <a:off x="762000" y="914400"/>
            <a:ext cx="8229600" cy="1400383"/>
          </a:xfrm>
          <a:prstGeom prst="rect">
            <a:avLst/>
          </a:prstGeom>
          <a:noFill/>
        </p:spPr>
        <p:txBody>
          <a:bodyPr wrap="square" rtlCol="0">
            <a:spAutoFit/>
          </a:bodyPr>
          <a:lstStyle/>
          <a:p>
            <a:pPr marL="514350" marR="0" lvl="0" indent="-514350" algn="l" defTabSz="914400" rtl="0" eaLnBrk="0" fontAlgn="base" latinLnBrk="0" hangingPunct="0">
              <a:lnSpc>
                <a:spcPct val="100000"/>
              </a:lnSpc>
              <a:spcBef>
                <a:spcPts val="600"/>
              </a:spcBef>
              <a:spcAft>
                <a:spcPct val="0"/>
              </a:spcAft>
              <a:buClrTx/>
              <a:buSzTx/>
              <a:buFont typeface="+mj-lt"/>
              <a:buAutoNum type="alphaLcPeriod"/>
              <a:tabLst/>
              <a:defRPr/>
            </a:pPr>
            <a:r>
              <a:rPr kumimoji="0" lang="en-CA" sz="4000" b="0" i="0" u="none" strike="noStrike" kern="1200" cap="none" spc="0" normalizeH="0" baseline="0" noProof="0" dirty="0">
                <a:ln>
                  <a:noFill/>
                </a:ln>
                <a:solidFill>
                  <a:srgbClr val="000000"/>
                </a:solidFill>
                <a:effectLst/>
                <a:uLnTx/>
                <a:uFillTx/>
              </a:rPr>
              <a:t>Rain barrels</a:t>
            </a:r>
          </a:p>
          <a:p>
            <a:pPr marL="514350" marR="0" lvl="0" indent="-514350" algn="l" defTabSz="914400" rtl="0" eaLnBrk="0" fontAlgn="base" latinLnBrk="0" hangingPunct="0">
              <a:lnSpc>
                <a:spcPct val="100000"/>
              </a:lnSpc>
              <a:spcBef>
                <a:spcPts val="600"/>
              </a:spcBef>
              <a:spcAft>
                <a:spcPct val="0"/>
              </a:spcAft>
              <a:buClrTx/>
              <a:buSzTx/>
              <a:buFont typeface="+mj-lt"/>
              <a:buAutoNum type="alphaLcPeriod"/>
              <a:tabLst/>
              <a:defRPr/>
            </a:pPr>
            <a:r>
              <a:rPr lang="en-CA" sz="4000" dirty="0">
                <a:solidFill>
                  <a:srgbClr val="000000"/>
                </a:solidFill>
              </a:rPr>
              <a:t>Grey water usage</a:t>
            </a:r>
            <a:endParaRPr kumimoji="0" lang="en-CA" sz="4000" b="0" i="0" u="none" strike="noStrike" kern="1200" cap="none" spc="0" normalizeH="0" baseline="0" noProof="0" dirty="0">
              <a:ln>
                <a:noFill/>
              </a:ln>
              <a:solidFill>
                <a:srgbClr val="000000"/>
              </a:solidFill>
              <a:effectLst/>
              <a:uLnTx/>
              <a:uFillTx/>
            </a:endParaRPr>
          </a:p>
        </p:txBody>
      </p:sp>
    </p:spTree>
    <p:extLst>
      <p:ext uri="{BB962C8B-B14F-4D97-AF65-F5344CB8AC3E}">
        <p14:creationId xmlns:p14="http://schemas.microsoft.com/office/powerpoint/2010/main" val="25514589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Outline</a:t>
            </a:r>
          </a:p>
        </p:txBody>
      </p:sp>
      <p:sp>
        <p:nvSpPr>
          <p:cNvPr id="4" name="Slide Number Placeholder 3"/>
          <p:cNvSpPr>
            <a:spLocks noGrp="1"/>
          </p:cNvSpPr>
          <p:nvPr>
            <p:ph type="sldNum" sz="quarter" idx="10"/>
          </p:nvPr>
        </p:nvSpPr>
        <p:spPr/>
        <p:txBody>
          <a:bodyPr/>
          <a:lstStyle/>
          <a:p>
            <a:pPr>
              <a:defRPr/>
            </a:pPr>
            <a:fld id="{B942DC86-BD30-4002-926D-534EFDF077B3}" type="slidenum">
              <a:rPr lang="en-CA" altLang="en-US" smtClean="0"/>
              <a:pPr>
                <a:defRPr/>
              </a:pPr>
              <a:t>2</a:t>
            </a:fld>
            <a:endParaRPr lang="en-CA" altLang="en-US"/>
          </a:p>
        </p:txBody>
      </p:sp>
      <p:sp>
        <p:nvSpPr>
          <p:cNvPr id="3" name="TextBox 2"/>
          <p:cNvSpPr txBox="1"/>
          <p:nvPr/>
        </p:nvSpPr>
        <p:spPr>
          <a:xfrm>
            <a:off x="762000" y="914400"/>
            <a:ext cx="8229600" cy="5139869"/>
          </a:xfrm>
          <a:prstGeom prst="rect">
            <a:avLst/>
          </a:prstGeom>
          <a:noFill/>
        </p:spPr>
        <p:txBody>
          <a:bodyPr wrap="square" rtlCol="0">
            <a:spAutoFit/>
          </a:bodyPr>
          <a:lstStyle/>
          <a:p>
            <a:pPr marL="457200" indent="-457200">
              <a:spcBef>
                <a:spcPts val="600"/>
              </a:spcBef>
              <a:buFont typeface="+mj-lt"/>
              <a:buAutoNum type="arabicPeriod"/>
            </a:pPr>
            <a:r>
              <a:rPr lang="en-CA" sz="3200" dirty="0"/>
              <a:t>Why conserve water?</a:t>
            </a:r>
          </a:p>
          <a:p>
            <a:pPr marL="457200" indent="-457200">
              <a:spcBef>
                <a:spcPts val="600"/>
              </a:spcBef>
              <a:buFont typeface="+mj-lt"/>
              <a:buAutoNum type="arabicPeriod"/>
            </a:pPr>
            <a:r>
              <a:rPr lang="en-CA" sz="3200" dirty="0"/>
              <a:t>Preventing run-off</a:t>
            </a:r>
          </a:p>
          <a:p>
            <a:pPr marL="457200" indent="-457200">
              <a:spcBef>
                <a:spcPts val="600"/>
              </a:spcBef>
              <a:buFont typeface="+mj-lt"/>
              <a:buAutoNum type="arabicPeriod"/>
            </a:pPr>
            <a:r>
              <a:rPr lang="en-CA" sz="3200" dirty="0"/>
              <a:t>Harvesting water</a:t>
            </a:r>
          </a:p>
          <a:p>
            <a:pPr marL="457200" indent="-457200">
              <a:spcBef>
                <a:spcPts val="600"/>
              </a:spcBef>
              <a:buFont typeface="+mj-lt"/>
              <a:buAutoNum type="arabicPeriod"/>
            </a:pPr>
            <a:r>
              <a:rPr lang="en-CA" sz="3200" dirty="0"/>
              <a:t>Best practices for watering</a:t>
            </a:r>
          </a:p>
          <a:p>
            <a:pPr marL="457200" indent="-457200">
              <a:spcBef>
                <a:spcPts val="600"/>
              </a:spcBef>
              <a:buFont typeface="+mj-lt"/>
              <a:buAutoNum type="arabicPeriod"/>
            </a:pPr>
            <a:r>
              <a:rPr lang="en-CA" sz="3200" dirty="0"/>
              <a:t>Conserving soil moisture</a:t>
            </a:r>
          </a:p>
          <a:p>
            <a:pPr marL="457200" indent="-457200">
              <a:spcBef>
                <a:spcPts val="600"/>
              </a:spcBef>
              <a:buFont typeface="+mj-lt"/>
              <a:buAutoNum type="arabicPeriod"/>
            </a:pPr>
            <a:r>
              <a:rPr lang="en-CA" sz="3200" dirty="0"/>
              <a:t>Plant selection</a:t>
            </a:r>
          </a:p>
          <a:p>
            <a:pPr marL="457200" indent="-457200">
              <a:spcBef>
                <a:spcPts val="600"/>
              </a:spcBef>
              <a:buFont typeface="+mj-lt"/>
              <a:buAutoNum type="arabicPeriod"/>
            </a:pPr>
            <a:r>
              <a:rPr lang="en-CA" sz="3200" dirty="0"/>
              <a:t>Putting it all together</a:t>
            </a:r>
          </a:p>
          <a:p>
            <a:pPr marL="457200" indent="-457200">
              <a:spcBef>
                <a:spcPts val="600"/>
              </a:spcBef>
              <a:buFont typeface="+mj-lt"/>
              <a:buAutoNum type="arabicPeriod"/>
            </a:pPr>
            <a:r>
              <a:rPr lang="en-CA" sz="3200" dirty="0"/>
              <a:t>Conclusions </a:t>
            </a:r>
          </a:p>
          <a:p>
            <a:pPr marL="457200" indent="-457200">
              <a:spcBef>
                <a:spcPts val="600"/>
              </a:spcBef>
              <a:buFont typeface="+mj-lt"/>
              <a:buAutoNum type="arabicPeriod"/>
            </a:pPr>
            <a:r>
              <a:rPr lang="en-CA" sz="3200" dirty="0"/>
              <a:t>Q&amp;A</a:t>
            </a:r>
          </a:p>
        </p:txBody>
      </p:sp>
    </p:spTree>
    <p:extLst>
      <p:ext uri="{BB962C8B-B14F-4D97-AF65-F5344CB8AC3E}">
        <p14:creationId xmlns:p14="http://schemas.microsoft.com/office/powerpoint/2010/main" val="1069183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2000" y="341400"/>
            <a:ext cx="8640000" cy="6480000"/>
          </a:xfrm>
          <a:prstGeom prst="rect">
            <a:avLst/>
          </a:prstGeom>
        </p:spPr>
      </p:pic>
      <p:sp>
        <p:nvSpPr>
          <p:cNvPr id="2" name="Title 1"/>
          <p:cNvSpPr>
            <a:spLocks noGrp="1"/>
          </p:cNvSpPr>
          <p:nvPr>
            <p:ph type="title"/>
          </p:nvPr>
        </p:nvSpPr>
        <p:spPr/>
        <p:txBody>
          <a:bodyPr/>
          <a:lstStyle/>
          <a:p>
            <a:pPr algn="l"/>
            <a:r>
              <a:rPr lang="en-CA" dirty="0"/>
              <a:t>4a.	Rain barrels</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942DC86-BD30-4002-926D-534EFDF077B3}" type="slidenum">
              <a:rPr kumimoji="0" lang="en-CA" altLang="en-US" sz="16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CA" alt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407284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CA" dirty="0"/>
              <a:t>4a.	Rain barrels</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942DC86-BD30-4002-926D-534EFDF077B3}" type="slidenum">
              <a:rPr kumimoji="0" lang="en-CA" altLang="en-US" sz="16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CA" alt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3" name="Picture 2"/>
          <p:cNvPicPr>
            <a:picLocks noChangeAspect="1"/>
          </p:cNvPicPr>
          <p:nvPr/>
        </p:nvPicPr>
        <p:blipFill>
          <a:blip r:embed="rId3"/>
          <a:stretch>
            <a:fillRect/>
          </a:stretch>
        </p:blipFill>
        <p:spPr>
          <a:xfrm>
            <a:off x="0" y="774526"/>
            <a:ext cx="4572000" cy="6096000"/>
          </a:xfrm>
          <a:prstGeom prst="rect">
            <a:avLst/>
          </a:prstGeom>
        </p:spPr>
      </p:pic>
      <p:sp>
        <p:nvSpPr>
          <p:cNvPr id="5" name="TextBox 4"/>
          <p:cNvSpPr txBox="1"/>
          <p:nvPr/>
        </p:nvSpPr>
        <p:spPr>
          <a:xfrm>
            <a:off x="4572000" y="803232"/>
            <a:ext cx="4495800" cy="557075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CA" sz="2800" b="1" i="0" u="none" strike="noStrike" kern="1200" cap="none" spc="0" normalizeH="0" baseline="0" noProof="0" dirty="0">
                <a:ln>
                  <a:noFill/>
                </a:ln>
                <a:solidFill>
                  <a:srgbClr val="000000"/>
                </a:solidFill>
                <a:effectLst/>
                <a:uLnTx/>
                <a:uFillTx/>
              </a:rPr>
              <a:t>What to look for in a rain barrel</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CA" sz="2800" b="0" i="0" u="none" strike="noStrike" kern="1200" cap="none" spc="0" normalizeH="0" baseline="0" noProof="0" dirty="0">
                <a:ln>
                  <a:noFill/>
                </a:ln>
                <a:solidFill>
                  <a:srgbClr val="000000"/>
                </a:solidFill>
                <a:effectLst/>
                <a:uLnTx/>
                <a:uFillTx/>
              </a:rPr>
              <a:t>Durable materials</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lang="en-CA" sz="2800" dirty="0">
                <a:solidFill>
                  <a:srgbClr val="000000"/>
                </a:solidFill>
              </a:rPr>
              <a:t>Stable when full</a:t>
            </a:r>
            <a:endParaRPr kumimoji="0" lang="en-CA" sz="2800" b="0" i="0" u="none" strike="noStrike" kern="1200" cap="none" spc="0" normalizeH="0" baseline="0" noProof="0" dirty="0">
              <a:ln>
                <a:noFill/>
              </a:ln>
              <a:solidFill>
                <a:srgbClr val="000000"/>
              </a:solidFill>
              <a:effectLst/>
              <a:uLnTx/>
              <a:uFillTx/>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CA" sz="2800" b="0" i="0" u="none" strike="noStrike" kern="1200" cap="none" spc="0" normalizeH="0" baseline="0" noProof="0" dirty="0">
                <a:ln>
                  <a:noFill/>
                </a:ln>
                <a:solidFill>
                  <a:srgbClr val="000000"/>
                </a:solidFill>
                <a:effectLst/>
                <a:uLnTx/>
                <a:uFillTx/>
              </a:rPr>
              <a:t>Child proof / animal proof</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CA" sz="2800" b="0" i="0" u="none" strike="noStrike" kern="1200" cap="none" spc="0" normalizeH="0" baseline="0" noProof="0" dirty="0">
                <a:ln>
                  <a:noFill/>
                </a:ln>
                <a:solidFill>
                  <a:srgbClr val="000000"/>
                </a:solidFill>
                <a:effectLst/>
                <a:uLnTx/>
                <a:uFillTx/>
              </a:rPr>
              <a:t>Top screen</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lang="en-CA" sz="2800" dirty="0">
                <a:solidFill>
                  <a:srgbClr val="000000"/>
                </a:solidFill>
              </a:rPr>
              <a:t>Overflow valve</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CA" sz="2800" b="0" i="0" u="none" strike="noStrike" kern="1200" cap="none" spc="0" normalizeH="0" baseline="0" noProof="0" dirty="0">
                <a:ln>
                  <a:noFill/>
                </a:ln>
                <a:solidFill>
                  <a:srgbClr val="000000"/>
                </a:solidFill>
                <a:effectLst/>
                <a:uLnTx/>
                <a:uFillTx/>
              </a:rPr>
              <a:t>Durable, leak-free spigot</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CA" sz="2800" b="0" i="0" u="none" strike="noStrike" kern="1200" cap="none" spc="0" normalizeH="0" baseline="0" noProof="0" dirty="0">
                <a:ln>
                  <a:noFill/>
                </a:ln>
                <a:solidFill>
                  <a:srgbClr val="000000"/>
                </a:solidFill>
                <a:effectLst/>
                <a:uLnTx/>
                <a:uFillTx/>
              </a:rPr>
              <a:t>Manufacturer’s guarantee</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CA" sz="2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Photo courtesy</a:t>
            </a:r>
            <a:r>
              <a:rPr kumimoji="0" lang="en-CA" sz="2400" b="0" i="0" u="none" strike="noStrike" kern="1200" cap="none" spc="0" normalizeH="0" noProof="0" dirty="0">
                <a:ln>
                  <a:noFill/>
                </a:ln>
                <a:solidFill>
                  <a:srgbClr val="000000"/>
                </a:solidFill>
                <a:effectLst/>
                <a:uLnTx/>
                <a:uFillTx/>
                <a:latin typeface="Arial" panose="020B0604020202020204" pitchFamily="34" charset="0"/>
                <a:ea typeface="+mn-ea"/>
                <a:cs typeface="+mn-cs"/>
              </a:rPr>
              <a:t> of Gayle Quick, MGOC</a:t>
            </a:r>
            <a:endParaRPr kumimoji="0" lang="en-CA" sz="2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320985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457200"/>
            <a:ext cx="3645000" cy="6480000"/>
          </a:xfrm>
          <a:prstGeom prst="rect">
            <a:avLst/>
          </a:prstGeom>
        </p:spPr>
      </p:pic>
      <p:sp>
        <p:nvSpPr>
          <p:cNvPr id="2" name="Title 1"/>
          <p:cNvSpPr>
            <a:spLocks noGrp="1"/>
          </p:cNvSpPr>
          <p:nvPr>
            <p:ph type="title"/>
          </p:nvPr>
        </p:nvSpPr>
        <p:spPr/>
        <p:txBody>
          <a:bodyPr/>
          <a:lstStyle/>
          <a:p>
            <a:pPr algn="l"/>
            <a:r>
              <a:rPr lang="en-CA" dirty="0"/>
              <a:t>4a.	Rain barrels</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942DC86-BD30-4002-926D-534EFDF077B3}" type="slidenum">
              <a:rPr kumimoji="0" lang="en-CA" altLang="en-US" sz="16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CA" alt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 name="TextBox 4"/>
          <p:cNvSpPr txBox="1"/>
          <p:nvPr/>
        </p:nvSpPr>
        <p:spPr>
          <a:xfrm>
            <a:off x="3810000" y="914400"/>
            <a:ext cx="4876800" cy="5262979"/>
          </a:xfrm>
          <a:prstGeom prst="rect">
            <a:avLst/>
          </a:prstGeom>
          <a:noFill/>
        </p:spPr>
        <p:txBody>
          <a:bodyPr wrap="square" rtlCol="0">
            <a:spAutoFit/>
          </a:bodyPr>
          <a:lstStyle/>
          <a:p>
            <a:pPr marL="342900" indent="-342900">
              <a:buFont typeface="Arial" panose="020B0604020202020204" pitchFamily="34" charset="0"/>
              <a:buChar char="•"/>
            </a:pPr>
            <a:r>
              <a:rPr lang="en-CA" sz="3200" dirty="0"/>
              <a:t>If you have the space, this 1,000 liter “water tote” is cheaper alternative to stringing several barrels together.</a:t>
            </a:r>
          </a:p>
          <a:p>
            <a:pPr marL="342900" indent="-342900">
              <a:buFont typeface="Arial" panose="020B0604020202020204" pitchFamily="34" charset="0"/>
              <a:buChar char="•"/>
            </a:pPr>
            <a:r>
              <a:rPr lang="en-CA" sz="3200" dirty="0"/>
              <a:t>The owner is planning to grow vines up the sides to camouflage it.</a:t>
            </a:r>
          </a:p>
          <a:p>
            <a:pPr marL="342900" indent="-342900">
              <a:buFont typeface="Arial" panose="020B0604020202020204" pitchFamily="34" charset="0"/>
              <a:buChar char="•"/>
            </a:pPr>
            <a:r>
              <a:rPr lang="en-CA" dirty="0"/>
              <a:t>Photo courtesy of Catherine Disley, MGOC</a:t>
            </a:r>
          </a:p>
        </p:txBody>
      </p:sp>
    </p:spTree>
    <p:extLst>
      <p:ext uri="{BB962C8B-B14F-4D97-AF65-F5344CB8AC3E}">
        <p14:creationId xmlns:p14="http://schemas.microsoft.com/office/powerpoint/2010/main" val="5471396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CA" dirty="0"/>
              <a:t>4b.	Grey water usage</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942DC86-BD30-4002-926D-534EFDF077B3}" type="slidenum">
              <a:rPr kumimoji="0" lang="en-CA" altLang="en-US" sz="16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CA" alt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6" name="Picture 5"/>
          <p:cNvPicPr>
            <a:picLocks noChangeAspect="1"/>
          </p:cNvPicPr>
          <p:nvPr/>
        </p:nvPicPr>
        <p:blipFill>
          <a:blip r:embed="rId3"/>
          <a:stretch>
            <a:fillRect/>
          </a:stretch>
        </p:blipFill>
        <p:spPr>
          <a:xfrm>
            <a:off x="353291" y="762000"/>
            <a:ext cx="8475858" cy="5638800"/>
          </a:xfrm>
          <a:prstGeom prst="rect">
            <a:avLst/>
          </a:prstGeom>
        </p:spPr>
      </p:pic>
    </p:spTree>
    <p:extLst>
      <p:ext uri="{BB962C8B-B14F-4D97-AF65-F5344CB8AC3E}">
        <p14:creationId xmlns:p14="http://schemas.microsoft.com/office/powerpoint/2010/main" val="25347902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CA" dirty="0"/>
              <a:t>4b.	Grey water usage</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942DC86-BD30-4002-926D-534EFDF077B3}" type="slidenum">
              <a:rPr kumimoji="0" lang="en-CA" altLang="en-US" sz="16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CA" alt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738000"/>
            <a:ext cx="8160000" cy="6120000"/>
          </a:xfrm>
          <a:prstGeom prst="rect">
            <a:avLst/>
          </a:prstGeom>
        </p:spPr>
      </p:pic>
    </p:spTree>
    <p:extLst>
      <p:ext uri="{BB962C8B-B14F-4D97-AF65-F5344CB8AC3E}">
        <p14:creationId xmlns:p14="http://schemas.microsoft.com/office/powerpoint/2010/main" val="13971677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CA" dirty="0"/>
              <a:t>4b.	Grey water usage</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942DC86-BD30-4002-926D-534EFDF077B3}" type="slidenum">
              <a:rPr kumimoji="0" lang="en-CA" altLang="en-US" sz="16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CA" alt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 name="TextBox 4"/>
          <p:cNvSpPr txBox="1"/>
          <p:nvPr/>
        </p:nvSpPr>
        <p:spPr>
          <a:xfrm>
            <a:off x="266700" y="762000"/>
            <a:ext cx="8610600" cy="5632311"/>
          </a:xfrm>
          <a:prstGeom prst="rect">
            <a:avLst/>
          </a:prstGeom>
          <a:noFill/>
        </p:spPr>
        <p:txBody>
          <a:bodyPr wrap="square" rtlCol="0">
            <a:spAutoFit/>
          </a:bodyPr>
          <a:lstStyle/>
          <a:p>
            <a:r>
              <a:rPr lang="en-CA" sz="4000" b="1" dirty="0">
                <a:latin typeface="Calibri" panose="020F0502020204030204" pitchFamily="34" charset="0"/>
                <a:cs typeface="Calibri" panose="020F0502020204030204" pitchFamily="34" charset="0"/>
              </a:rPr>
              <a:t>Other ways to collect grey water</a:t>
            </a:r>
          </a:p>
          <a:p>
            <a:pPr marL="363538" indent="-363538">
              <a:buFont typeface="Arial" panose="020B0604020202020204" pitchFamily="34" charset="0"/>
              <a:buChar char="•"/>
              <a:tabLst>
                <a:tab pos="363538" algn="l"/>
              </a:tabLst>
            </a:pPr>
            <a:r>
              <a:rPr lang="en-CA" sz="3200" dirty="0">
                <a:latin typeface="Calibri" panose="020F0502020204030204" pitchFamily="34" charset="0"/>
                <a:cs typeface="Calibri" panose="020F0502020204030204" pitchFamily="34" charset="0"/>
              </a:rPr>
              <a:t>Use a basin to collect water from the kitchen sink…</a:t>
            </a:r>
          </a:p>
          <a:p>
            <a:pPr marL="820738" lvl="1" indent="-363538">
              <a:buFont typeface="Arial" panose="020B0604020202020204" pitchFamily="34" charset="0"/>
              <a:buChar char="•"/>
              <a:tabLst>
                <a:tab pos="363538" algn="l"/>
              </a:tabLst>
            </a:pPr>
            <a:r>
              <a:rPr lang="en-CA" sz="3200" dirty="0">
                <a:latin typeface="Calibri" panose="020F0502020204030204" pitchFamily="34" charset="0"/>
                <a:cs typeface="Calibri" panose="020F0502020204030204" pitchFamily="34" charset="0"/>
              </a:rPr>
              <a:t>When running water to get hot</a:t>
            </a:r>
          </a:p>
          <a:p>
            <a:pPr marL="820738" lvl="1" indent="-363538">
              <a:buFont typeface="Arial" panose="020B0604020202020204" pitchFamily="34" charset="0"/>
              <a:buChar char="•"/>
              <a:tabLst>
                <a:tab pos="363538" algn="l"/>
              </a:tabLst>
            </a:pPr>
            <a:r>
              <a:rPr lang="en-CA" sz="3200" dirty="0">
                <a:latin typeface="Calibri" panose="020F0502020204030204" pitchFamily="34" charset="0"/>
                <a:cs typeface="Calibri" panose="020F0502020204030204" pitchFamily="34" charset="0"/>
              </a:rPr>
              <a:t>Doing dishes</a:t>
            </a:r>
          </a:p>
          <a:p>
            <a:pPr marL="820738" lvl="1" indent="-363538">
              <a:buFont typeface="Arial" panose="020B0604020202020204" pitchFamily="34" charset="0"/>
              <a:buChar char="•"/>
              <a:tabLst>
                <a:tab pos="363538" algn="l"/>
              </a:tabLst>
            </a:pPr>
            <a:r>
              <a:rPr lang="en-CA" sz="3200" dirty="0">
                <a:latin typeface="Calibri" panose="020F0502020204030204" pitchFamily="34" charset="0"/>
                <a:cs typeface="Calibri" panose="020F0502020204030204" pitchFamily="34" charset="0"/>
              </a:rPr>
              <a:t>Cleaning vegetables and fruits</a:t>
            </a:r>
          </a:p>
          <a:p>
            <a:pPr marL="363538" indent="-363538">
              <a:buFont typeface="Arial" panose="020B0604020202020204" pitchFamily="34" charset="0"/>
              <a:buChar char="•"/>
              <a:tabLst>
                <a:tab pos="363538" algn="l"/>
              </a:tabLst>
            </a:pPr>
            <a:r>
              <a:rPr lang="en-CA" sz="3200" dirty="0">
                <a:latin typeface="Calibri" panose="020F0502020204030204" pitchFamily="34" charset="0"/>
                <a:cs typeface="Calibri" panose="020F0502020204030204" pitchFamily="34" charset="0"/>
              </a:rPr>
              <a:t>Harvest rinse water from the washing machine rinse cycle</a:t>
            </a:r>
          </a:p>
          <a:p>
            <a:pPr marL="363538" indent="-363538">
              <a:buFont typeface="Arial" panose="020B0604020202020204" pitchFamily="34" charset="0"/>
              <a:buChar char="•"/>
              <a:tabLst>
                <a:tab pos="363538" algn="l"/>
              </a:tabLst>
            </a:pPr>
            <a:r>
              <a:rPr lang="en-CA" sz="3200" dirty="0">
                <a:latin typeface="Calibri" panose="020F0502020204030204" pitchFamily="34" charset="0"/>
                <a:cs typeface="Calibri" panose="020F0502020204030204" pitchFamily="34" charset="0"/>
              </a:rPr>
              <a:t>Bring a bucket into the shower to collect that water, also</a:t>
            </a:r>
          </a:p>
          <a:p>
            <a:pPr marL="363538" indent="-363538">
              <a:buFont typeface="Arial" panose="020B0604020202020204" pitchFamily="34" charset="0"/>
              <a:buChar char="•"/>
              <a:tabLst>
                <a:tab pos="363538" algn="l"/>
              </a:tabLst>
            </a:pPr>
            <a:endParaRPr lang="en-CA"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485238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CA" dirty="0"/>
              <a:t>4b.	Grey water usage</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942DC86-BD30-4002-926D-534EFDF077B3}" type="slidenum">
              <a:rPr kumimoji="0" lang="en-CA" altLang="en-US" sz="16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CA" alt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3" name="Picture 2"/>
          <p:cNvPicPr>
            <a:picLocks noChangeAspect="1"/>
          </p:cNvPicPr>
          <p:nvPr/>
        </p:nvPicPr>
        <p:blipFill>
          <a:blip r:embed="rId3"/>
          <a:stretch>
            <a:fillRect/>
          </a:stretch>
        </p:blipFill>
        <p:spPr>
          <a:xfrm>
            <a:off x="-4175" y="769307"/>
            <a:ext cx="3819048" cy="6104762"/>
          </a:xfrm>
          <a:prstGeom prst="rect">
            <a:avLst/>
          </a:prstGeom>
        </p:spPr>
      </p:pic>
      <p:sp>
        <p:nvSpPr>
          <p:cNvPr id="6" name="TextBox 5"/>
          <p:cNvSpPr txBox="1"/>
          <p:nvPr/>
        </p:nvSpPr>
        <p:spPr>
          <a:xfrm>
            <a:off x="4038600" y="1143000"/>
            <a:ext cx="4953000" cy="4154984"/>
          </a:xfrm>
          <a:prstGeom prst="rect">
            <a:avLst/>
          </a:prstGeom>
          <a:noFill/>
        </p:spPr>
        <p:txBody>
          <a:bodyPr wrap="square" rtlCol="0">
            <a:spAutoFit/>
          </a:bodyPr>
          <a:lstStyle/>
          <a:p>
            <a:pPr marL="342900" indent="-342900">
              <a:buFont typeface="Arial" panose="020B0604020202020204" pitchFamily="34" charset="0"/>
              <a:buChar char="•"/>
            </a:pPr>
            <a:r>
              <a:rPr lang="en-CA" sz="3200" dirty="0"/>
              <a:t>Use your water resources wisely.</a:t>
            </a:r>
          </a:p>
          <a:p>
            <a:pPr marL="342900" indent="-342900">
              <a:buFont typeface="Arial" panose="020B0604020202020204" pitchFamily="34" charset="0"/>
              <a:buChar char="•"/>
            </a:pPr>
            <a:r>
              <a:rPr lang="en-CA" sz="3200" dirty="0"/>
              <a:t>This </a:t>
            </a:r>
            <a:r>
              <a:rPr lang="en-CA" sz="3200" dirty="0" err="1"/>
              <a:t>Monstera</a:t>
            </a:r>
            <a:r>
              <a:rPr lang="en-CA" sz="3200" dirty="0"/>
              <a:t> plant has found a new happy place, growing inside a fish-tank</a:t>
            </a:r>
          </a:p>
          <a:p>
            <a:pPr marL="342900" indent="-342900">
              <a:buFont typeface="Arial" panose="020B0604020202020204" pitchFamily="34" charset="0"/>
              <a:buChar char="•"/>
            </a:pPr>
            <a:r>
              <a:rPr lang="en-CA" dirty="0"/>
              <a:t>Photo courtesy of Caroline </a:t>
            </a:r>
            <a:r>
              <a:rPr lang="en-CA" dirty="0" err="1"/>
              <a:t>Novacek</a:t>
            </a:r>
            <a:r>
              <a:rPr lang="en-CA" dirty="0"/>
              <a:t>, Niagara Master Gardeners </a:t>
            </a:r>
          </a:p>
        </p:txBody>
      </p:sp>
    </p:spTree>
    <p:extLst>
      <p:ext uri="{BB962C8B-B14F-4D97-AF65-F5344CB8AC3E}">
        <p14:creationId xmlns:p14="http://schemas.microsoft.com/office/powerpoint/2010/main" val="20836231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533400" indent="-533400" algn="l">
              <a:tabLst>
                <a:tab pos="533400" algn="l"/>
              </a:tabLst>
            </a:pPr>
            <a:r>
              <a:rPr lang="en-CA" dirty="0"/>
              <a:t>5.	Best practices for watering</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942DC86-BD30-4002-926D-534EFDF077B3}" type="slidenum">
              <a:rPr kumimoji="0" lang="en-CA" altLang="en-US" sz="16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CA" alt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 name="TextBox 2"/>
          <p:cNvSpPr txBox="1"/>
          <p:nvPr/>
        </p:nvSpPr>
        <p:spPr>
          <a:xfrm>
            <a:off x="762000" y="914400"/>
            <a:ext cx="8229600" cy="4170372"/>
          </a:xfrm>
          <a:prstGeom prst="rect">
            <a:avLst/>
          </a:prstGeom>
          <a:noFill/>
        </p:spPr>
        <p:txBody>
          <a:bodyPr wrap="square" rtlCol="0">
            <a:spAutoFit/>
          </a:bodyPr>
          <a:lstStyle/>
          <a:p>
            <a:pPr marL="514350" marR="0" lvl="0" indent="-514350" algn="l" defTabSz="914400" rtl="0" eaLnBrk="0" fontAlgn="base" latinLnBrk="0" hangingPunct="0">
              <a:lnSpc>
                <a:spcPct val="100000"/>
              </a:lnSpc>
              <a:spcBef>
                <a:spcPts val="600"/>
              </a:spcBef>
              <a:spcAft>
                <a:spcPct val="0"/>
              </a:spcAft>
              <a:buClrTx/>
              <a:buSzTx/>
              <a:buFont typeface="+mj-lt"/>
              <a:buAutoNum type="alphaLcPeriod"/>
              <a:tabLst/>
              <a:defRPr/>
            </a:pPr>
            <a:r>
              <a:rPr lang="en-CA" sz="4000" dirty="0">
                <a:solidFill>
                  <a:srgbClr val="000000"/>
                </a:solidFill>
              </a:rPr>
              <a:t>Timing &amp; Amounts</a:t>
            </a:r>
          </a:p>
          <a:p>
            <a:pPr marL="514350" marR="0" lvl="0" indent="-514350" algn="l" defTabSz="914400" rtl="0" eaLnBrk="0" fontAlgn="base" latinLnBrk="0" hangingPunct="0">
              <a:lnSpc>
                <a:spcPct val="100000"/>
              </a:lnSpc>
              <a:spcBef>
                <a:spcPts val="600"/>
              </a:spcBef>
              <a:spcAft>
                <a:spcPct val="0"/>
              </a:spcAft>
              <a:buClrTx/>
              <a:buSzTx/>
              <a:buFont typeface="+mj-lt"/>
              <a:buAutoNum type="alphaLcPeriod"/>
              <a:tabLst/>
              <a:defRPr/>
            </a:pPr>
            <a:r>
              <a:rPr kumimoji="0" lang="en-CA" sz="4000" b="0" i="0" u="none" strike="noStrike" kern="1200" cap="none" spc="0" normalizeH="0" baseline="0" noProof="0" dirty="0">
                <a:ln>
                  <a:noFill/>
                </a:ln>
                <a:solidFill>
                  <a:srgbClr val="000000"/>
                </a:solidFill>
                <a:effectLst/>
                <a:uLnTx/>
                <a:uFillTx/>
              </a:rPr>
              <a:t>Tips for containers</a:t>
            </a:r>
          </a:p>
          <a:p>
            <a:pPr marL="514350" marR="0" lvl="0" indent="-514350" algn="l" defTabSz="914400" rtl="0" eaLnBrk="0" fontAlgn="base" latinLnBrk="0" hangingPunct="0">
              <a:lnSpc>
                <a:spcPct val="100000"/>
              </a:lnSpc>
              <a:spcBef>
                <a:spcPts val="600"/>
              </a:spcBef>
              <a:spcAft>
                <a:spcPct val="0"/>
              </a:spcAft>
              <a:buClrTx/>
              <a:buSzTx/>
              <a:buFont typeface="+mj-lt"/>
              <a:buAutoNum type="alphaLcPeriod"/>
              <a:tabLst/>
              <a:defRPr/>
            </a:pPr>
            <a:r>
              <a:rPr lang="en-CA" sz="4000" dirty="0">
                <a:solidFill>
                  <a:srgbClr val="000000"/>
                </a:solidFill>
              </a:rPr>
              <a:t>Precision watering</a:t>
            </a:r>
          </a:p>
          <a:p>
            <a:pPr marL="1028700" lvl="1" indent="-571500">
              <a:spcBef>
                <a:spcPts val="600"/>
              </a:spcBef>
              <a:buFont typeface="Arial" panose="020B0604020202020204" pitchFamily="34" charset="0"/>
              <a:buChar char="•"/>
              <a:tabLst>
                <a:tab pos="801688" algn="l"/>
              </a:tabLst>
              <a:defRPr/>
            </a:pPr>
            <a:r>
              <a:rPr lang="en-CA" sz="4000" dirty="0">
                <a:solidFill>
                  <a:srgbClr val="000000"/>
                </a:solidFill>
              </a:rPr>
              <a:t>Watering spikes</a:t>
            </a:r>
          </a:p>
          <a:p>
            <a:pPr marL="1028700" lvl="1" indent="-571500">
              <a:spcBef>
                <a:spcPts val="600"/>
              </a:spcBef>
              <a:buFont typeface="Arial" panose="020B0604020202020204" pitchFamily="34" charset="0"/>
              <a:buChar char="•"/>
              <a:tabLst>
                <a:tab pos="801688" algn="l"/>
              </a:tabLst>
              <a:defRPr/>
            </a:pPr>
            <a:r>
              <a:rPr lang="en-CA" sz="4000" dirty="0" err="1">
                <a:solidFill>
                  <a:srgbClr val="000000"/>
                </a:solidFill>
              </a:rPr>
              <a:t>Ollas</a:t>
            </a:r>
            <a:endParaRPr lang="en-CA" sz="4000" dirty="0">
              <a:solidFill>
                <a:srgbClr val="000000"/>
              </a:solidFill>
            </a:endParaRPr>
          </a:p>
          <a:p>
            <a:pPr marL="1028700" lvl="1" indent="-571500">
              <a:spcBef>
                <a:spcPts val="600"/>
              </a:spcBef>
              <a:buFont typeface="Arial" panose="020B0604020202020204" pitchFamily="34" charset="0"/>
              <a:buChar char="•"/>
              <a:tabLst>
                <a:tab pos="801688" algn="l"/>
              </a:tabLst>
              <a:defRPr/>
            </a:pPr>
            <a:r>
              <a:rPr kumimoji="0" lang="en-CA" sz="4000" b="0" i="0" u="none" strike="noStrike" kern="1200" cap="none" spc="0" normalizeH="0" baseline="0" noProof="0" dirty="0">
                <a:ln>
                  <a:noFill/>
                </a:ln>
                <a:solidFill>
                  <a:srgbClr val="000000"/>
                </a:solidFill>
                <a:effectLst/>
                <a:uLnTx/>
                <a:uFillTx/>
              </a:rPr>
              <a:t>Drip irrigation</a:t>
            </a:r>
          </a:p>
        </p:txBody>
      </p:sp>
    </p:spTree>
    <p:extLst>
      <p:ext uri="{BB962C8B-B14F-4D97-AF65-F5344CB8AC3E}">
        <p14:creationId xmlns:p14="http://schemas.microsoft.com/office/powerpoint/2010/main" val="20139217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631825" indent="-631825" algn="l">
              <a:tabLst>
                <a:tab pos="631825" algn="l"/>
              </a:tabLst>
            </a:pPr>
            <a:r>
              <a:rPr lang="en-CA" dirty="0"/>
              <a:t>5a.	Timing &amp; Amounts</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942DC86-BD30-4002-926D-534EFDF077B3}" type="slidenum">
              <a:rPr kumimoji="0" lang="en-CA" altLang="en-US" sz="16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CA" alt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5" name="Picture 4"/>
          <p:cNvPicPr>
            <a:picLocks noChangeAspect="1"/>
          </p:cNvPicPr>
          <p:nvPr/>
        </p:nvPicPr>
        <p:blipFill>
          <a:blip r:embed="rId3"/>
          <a:stretch>
            <a:fillRect/>
          </a:stretch>
        </p:blipFill>
        <p:spPr>
          <a:xfrm>
            <a:off x="36021" y="762000"/>
            <a:ext cx="9095015" cy="6063343"/>
          </a:xfrm>
          <a:prstGeom prst="rect">
            <a:avLst/>
          </a:prstGeom>
        </p:spPr>
      </p:pic>
      <p:sp>
        <p:nvSpPr>
          <p:cNvPr id="6" name="TextBox 5"/>
          <p:cNvSpPr txBox="1"/>
          <p:nvPr/>
        </p:nvSpPr>
        <p:spPr>
          <a:xfrm>
            <a:off x="5131229" y="6396336"/>
            <a:ext cx="3962400" cy="461664"/>
          </a:xfrm>
          <a:prstGeom prst="rect">
            <a:avLst/>
          </a:prstGeom>
          <a:noFill/>
        </p:spPr>
        <p:txBody>
          <a:bodyPr wrap="square" rtlCol="0">
            <a:spAutoFit/>
          </a:bodyPr>
          <a:lstStyle/>
          <a:p>
            <a:r>
              <a:rPr lang="en-CA" dirty="0">
                <a:solidFill>
                  <a:schemeClr val="bg1"/>
                </a:solidFill>
              </a:rPr>
              <a:t>Photo by Alistair </a:t>
            </a:r>
            <a:r>
              <a:rPr lang="en-CA" dirty="0" err="1">
                <a:solidFill>
                  <a:schemeClr val="bg1"/>
                </a:solidFill>
              </a:rPr>
              <a:t>MacRobert</a:t>
            </a:r>
            <a:endParaRPr lang="en-CA" dirty="0">
              <a:solidFill>
                <a:schemeClr val="bg1"/>
              </a:solidFill>
            </a:endParaRPr>
          </a:p>
        </p:txBody>
      </p:sp>
    </p:spTree>
    <p:extLst>
      <p:ext uri="{BB962C8B-B14F-4D97-AF65-F5344CB8AC3E}">
        <p14:creationId xmlns:p14="http://schemas.microsoft.com/office/powerpoint/2010/main" val="9330618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CA" dirty="0"/>
              <a:t>5a.	Timing &amp; Amounts</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942DC86-BD30-4002-926D-534EFDF077B3}" type="slidenum">
              <a:rPr kumimoji="0" lang="en-CA" altLang="en-US" sz="16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CA" alt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 name="TextBox 2"/>
          <p:cNvSpPr txBox="1"/>
          <p:nvPr/>
        </p:nvSpPr>
        <p:spPr>
          <a:xfrm>
            <a:off x="119743" y="762000"/>
            <a:ext cx="4419600" cy="3662541"/>
          </a:xfrm>
          <a:prstGeom prst="rect">
            <a:avLst/>
          </a:prstGeom>
          <a:noFill/>
        </p:spPr>
        <p:txBody>
          <a:bodyPr wrap="square" rtlCol="0">
            <a:spAutoFit/>
          </a:bodyPr>
          <a:lstStyle/>
          <a:p>
            <a:r>
              <a:rPr lang="en-CA" sz="3600" b="1" dirty="0"/>
              <a:t>When to water</a:t>
            </a:r>
          </a:p>
          <a:p>
            <a:pPr marL="457200" indent="-457200">
              <a:spcAft>
                <a:spcPts val="0"/>
              </a:spcAft>
              <a:buFont typeface="Arial" panose="020B0604020202020204" pitchFamily="34" charset="0"/>
              <a:buChar char="•"/>
            </a:pPr>
            <a:r>
              <a:rPr lang="en-CA" sz="2800" b="1" u="sng" dirty="0"/>
              <a:t>NOT</a:t>
            </a:r>
            <a:r>
              <a:rPr lang="en-CA" sz="2800" dirty="0"/>
              <a:t> midday</a:t>
            </a:r>
            <a:endParaRPr lang="en-CA" sz="2800" b="1" u="sng" dirty="0"/>
          </a:p>
          <a:p>
            <a:pPr marL="457200" indent="-457200">
              <a:spcAft>
                <a:spcPts val="0"/>
              </a:spcAft>
              <a:buFont typeface="Arial" panose="020B0604020202020204" pitchFamily="34" charset="0"/>
              <a:buChar char="•"/>
            </a:pPr>
            <a:r>
              <a:rPr lang="en-CA" sz="2800" dirty="0"/>
              <a:t>Early in the morning</a:t>
            </a:r>
          </a:p>
          <a:p>
            <a:pPr marL="457200" indent="-457200">
              <a:spcAft>
                <a:spcPts val="0"/>
              </a:spcAft>
              <a:buFont typeface="Arial" panose="020B0604020202020204" pitchFamily="34" charset="0"/>
              <a:buChar char="•"/>
            </a:pPr>
            <a:r>
              <a:rPr lang="en-CA" sz="2800" dirty="0"/>
              <a:t>Or in the evenings on very hot days</a:t>
            </a:r>
          </a:p>
          <a:p>
            <a:pPr marL="457200" indent="-457200">
              <a:spcAft>
                <a:spcPts val="0"/>
              </a:spcAft>
              <a:buFont typeface="Arial" panose="020B0604020202020204" pitchFamily="34" charset="0"/>
              <a:buChar char="•"/>
            </a:pPr>
            <a:r>
              <a:rPr lang="en-CA" sz="2800" dirty="0"/>
              <a:t>Overnight, to take advantage of cheaper rates.</a:t>
            </a:r>
          </a:p>
        </p:txBody>
      </p:sp>
      <p:pic>
        <p:nvPicPr>
          <p:cNvPr id="6" name="Picture 5"/>
          <p:cNvPicPr>
            <a:picLocks noChangeAspect="1"/>
          </p:cNvPicPr>
          <p:nvPr/>
        </p:nvPicPr>
        <p:blipFill>
          <a:blip r:embed="rId3"/>
          <a:stretch>
            <a:fillRect/>
          </a:stretch>
        </p:blipFill>
        <p:spPr>
          <a:xfrm>
            <a:off x="4876800" y="2711259"/>
            <a:ext cx="4278086" cy="4146741"/>
          </a:xfrm>
          <a:prstGeom prst="rect">
            <a:avLst/>
          </a:prstGeom>
        </p:spPr>
      </p:pic>
      <p:sp>
        <p:nvSpPr>
          <p:cNvPr id="7" name="TextBox 6"/>
          <p:cNvSpPr txBox="1"/>
          <p:nvPr/>
        </p:nvSpPr>
        <p:spPr>
          <a:xfrm>
            <a:off x="4604656" y="762000"/>
            <a:ext cx="4419600" cy="1938992"/>
          </a:xfrm>
          <a:prstGeom prst="rect">
            <a:avLst/>
          </a:prstGeom>
          <a:noFill/>
        </p:spPr>
        <p:txBody>
          <a:bodyPr wrap="square" rtlCol="0">
            <a:spAutoFit/>
          </a:bodyPr>
          <a:lstStyle/>
          <a:p>
            <a:r>
              <a:rPr lang="en-CA" sz="3600" b="1" dirty="0"/>
              <a:t>How Much to water</a:t>
            </a:r>
          </a:p>
          <a:p>
            <a:pPr marL="457200" indent="-457200">
              <a:spcAft>
                <a:spcPts val="0"/>
              </a:spcAft>
              <a:buFont typeface="Arial" panose="020B0604020202020204" pitchFamily="34" charset="0"/>
              <a:buChar char="•"/>
            </a:pPr>
            <a:r>
              <a:rPr lang="en-CA" sz="2800" dirty="0"/>
              <a:t>Apply more water, less frequently</a:t>
            </a:r>
          </a:p>
          <a:p>
            <a:pPr marL="457200" indent="-457200">
              <a:spcAft>
                <a:spcPts val="0"/>
              </a:spcAft>
              <a:buFont typeface="Arial" panose="020B0604020202020204" pitchFamily="34" charset="0"/>
              <a:buChar char="•"/>
            </a:pPr>
            <a:r>
              <a:rPr lang="en-CA" sz="2800" dirty="0"/>
              <a:t>“tuna can” your lawn</a:t>
            </a:r>
          </a:p>
        </p:txBody>
      </p:sp>
    </p:spTree>
    <p:extLst>
      <p:ext uri="{BB962C8B-B14F-4D97-AF65-F5344CB8AC3E}">
        <p14:creationId xmlns:p14="http://schemas.microsoft.com/office/powerpoint/2010/main" val="42480581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514350" indent="-514350" algn="l">
              <a:buFont typeface="+mj-lt"/>
              <a:buAutoNum type="arabicPeriod" startAt="2"/>
            </a:pPr>
            <a:r>
              <a:rPr lang="en-CA" dirty="0"/>
              <a:t>Why conserve water?</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942DC86-BD30-4002-926D-534EFDF077B3}" type="slidenum">
              <a:rPr kumimoji="0" lang="en-CA" altLang="en-US" sz="16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CA" alt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 name="TextBox 2"/>
          <p:cNvSpPr txBox="1"/>
          <p:nvPr/>
        </p:nvSpPr>
        <p:spPr>
          <a:xfrm>
            <a:off x="304800" y="914400"/>
            <a:ext cx="8686800" cy="3400931"/>
          </a:xfrm>
          <a:prstGeom prst="rect">
            <a:avLst/>
          </a:prstGeom>
          <a:noFill/>
        </p:spPr>
        <p:txBody>
          <a:bodyPr wrap="square" rtlCol="0">
            <a:spAutoFit/>
          </a:bodyPr>
          <a:lstStyle/>
          <a:p>
            <a:pPr marL="571500" indent="-571500">
              <a:spcBef>
                <a:spcPts val="600"/>
              </a:spcBef>
              <a:buFont typeface="Arial" panose="020B0604020202020204" pitchFamily="34" charset="0"/>
              <a:buChar char="•"/>
              <a:defRPr/>
            </a:pPr>
            <a:r>
              <a:rPr lang="en-CA" sz="4000" dirty="0">
                <a:solidFill>
                  <a:srgbClr val="000000"/>
                </a:solidFill>
              </a:rPr>
              <a:t>Save money on water bills</a:t>
            </a:r>
          </a:p>
          <a:p>
            <a:pPr marL="571500" indent="-571500">
              <a:spcBef>
                <a:spcPts val="600"/>
              </a:spcBef>
              <a:buFont typeface="Arial" panose="020B0604020202020204" pitchFamily="34" charset="0"/>
              <a:buChar char="•"/>
              <a:defRPr/>
            </a:pPr>
            <a:r>
              <a:rPr lang="en-CA" sz="4000" dirty="0">
                <a:solidFill>
                  <a:srgbClr val="000000"/>
                </a:solidFill>
              </a:rPr>
              <a:t>Deal with climate change</a:t>
            </a:r>
          </a:p>
          <a:p>
            <a:pPr marL="571500" indent="-571500">
              <a:spcBef>
                <a:spcPts val="600"/>
              </a:spcBef>
              <a:buFont typeface="Arial" panose="020B0604020202020204" pitchFamily="34" charset="0"/>
              <a:buChar char="•"/>
              <a:defRPr/>
            </a:pPr>
            <a:r>
              <a:rPr lang="en-CA" sz="4000" dirty="0">
                <a:solidFill>
                  <a:srgbClr val="000000"/>
                </a:solidFill>
              </a:rPr>
              <a:t>Manage extreme weather (droughts and floods)</a:t>
            </a:r>
          </a:p>
          <a:p>
            <a:pPr marL="571500" indent="-571500">
              <a:spcBef>
                <a:spcPts val="600"/>
              </a:spcBef>
              <a:buFont typeface="Arial" panose="020B0604020202020204" pitchFamily="34" charset="0"/>
              <a:buChar char="•"/>
              <a:defRPr/>
            </a:pPr>
            <a:r>
              <a:rPr lang="en-CA" sz="4000" dirty="0">
                <a:solidFill>
                  <a:srgbClr val="000000"/>
                </a:solidFill>
              </a:rPr>
              <a:t>Preserve ground water</a:t>
            </a:r>
          </a:p>
        </p:txBody>
      </p:sp>
    </p:spTree>
    <p:extLst>
      <p:ext uri="{BB962C8B-B14F-4D97-AF65-F5344CB8AC3E}">
        <p14:creationId xmlns:p14="http://schemas.microsoft.com/office/powerpoint/2010/main" val="161349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804863" indent="-804863" algn="l">
              <a:tabLst>
                <a:tab pos="892175" algn="l"/>
              </a:tabLst>
            </a:pPr>
            <a:r>
              <a:rPr lang="en-CA" dirty="0"/>
              <a:t>5b.	Tips for containers</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942DC86-BD30-4002-926D-534EFDF077B3}" type="slidenum">
              <a:rPr kumimoji="0" lang="en-CA" altLang="en-US" sz="16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CA" alt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6" name="Picture 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762000"/>
            <a:ext cx="4572000" cy="4124325"/>
          </a:xfrm>
          <a:prstGeom prst="rect">
            <a:avLst/>
          </a:prstGeom>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572000" y="762000"/>
            <a:ext cx="4537674" cy="3776662"/>
          </a:xfrm>
          <a:prstGeom prst="rect">
            <a:avLst/>
          </a:prstGeom>
        </p:spPr>
      </p:pic>
      <p:sp>
        <p:nvSpPr>
          <p:cNvPr id="8" name="TextBox 7"/>
          <p:cNvSpPr txBox="1"/>
          <p:nvPr/>
        </p:nvSpPr>
        <p:spPr>
          <a:xfrm>
            <a:off x="304800" y="4869566"/>
            <a:ext cx="8686800" cy="1569660"/>
          </a:xfrm>
          <a:prstGeom prst="rect">
            <a:avLst/>
          </a:prstGeom>
          <a:noFill/>
        </p:spPr>
        <p:txBody>
          <a:bodyPr wrap="square" rtlCol="0">
            <a:spAutoFit/>
          </a:bodyPr>
          <a:lstStyle/>
          <a:p>
            <a:pPr marL="342900" indent="-342900">
              <a:buFont typeface="Arial" panose="020B0604020202020204" pitchFamily="34" charset="0"/>
              <a:buChar char="•"/>
            </a:pPr>
            <a:r>
              <a:rPr lang="en-CA" dirty="0"/>
              <a:t>Different types of containers have differing water requirements.</a:t>
            </a:r>
          </a:p>
          <a:p>
            <a:pPr marL="342900" indent="-342900">
              <a:buFont typeface="Arial" panose="020B0604020202020204" pitchFamily="34" charset="0"/>
              <a:buChar char="•"/>
            </a:pPr>
            <a:r>
              <a:rPr lang="en-CA" dirty="0"/>
              <a:t>Size, location and what the container is made of all matter.</a:t>
            </a:r>
          </a:p>
          <a:p>
            <a:endParaRPr lang="en-CA" dirty="0"/>
          </a:p>
        </p:txBody>
      </p:sp>
    </p:spTree>
    <p:extLst>
      <p:ext uri="{BB962C8B-B14F-4D97-AF65-F5344CB8AC3E}">
        <p14:creationId xmlns:p14="http://schemas.microsoft.com/office/powerpoint/2010/main" val="7403922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CA" dirty="0"/>
              <a:t>5b.	Tips for containers</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942DC86-BD30-4002-926D-534EFDF077B3}" type="slidenum">
              <a:rPr kumimoji="0" lang="en-CA" altLang="en-US" sz="16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CA" alt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914400"/>
            <a:ext cx="4876800" cy="4800600"/>
          </a:xfrm>
          <a:prstGeom prst="rect">
            <a:avLst/>
          </a:prstGeom>
        </p:spPr>
      </p:pic>
      <p:pic>
        <p:nvPicPr>
          <p:cNvPr id="3" name="Picture 2"/>
          <p:cNvPicPr>
            <a:picLocks noChangeAspect="1"/>
          </p:cNvPicPr>
          <p:nvPr/>
        </p:nvPicPr>
        <p:blipFill>
          <a:blip r:embed="rId4"/>
          <a:stretch>
            <a:fillRect/>
          </a:stretch>
        </p:blipFill>
        <p:spPr>
          <a:xfrm>
            <a:off x="4876800" y="914400"/>
            <a:ext cx="4286250" cy="3219450"/>
          </a:xfrm>
          <a:prstGeom prst="rect">
            <a:avLst/>
          </a:prstGeom>
        </p:spPr>
      </p:pic>
    </p:spTree>
    <p:extLst>
      <p:ext uri="{BB962C8B-B14F-4D97-AF65-F5344CB8AC3E}">
        <p14:creationId xmlns:p14="http://schemas.microsoft.com/office/powerpoint/2010/main" val="5938716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2000" y="322004"/>
            <a:ext cx="8640000" cy="6480000"/>
          </a:xfrm>
          <a:prstGeom prst="rect">
            <a:avLst/>
          </a:prstGeom>
        </p:spPr>
      </p:pic>
      <p:sp>
        <p:nvSpPr>
          <p:cNvPr id="2" name="Title 1"/>
          <p:cNvSpPr>
            <a:spLocks noGrp="1"/>
          </p:cNvSpPr>
          <p:nvPr>
            <p:ph type="title"/>
          </p:nvPr>
        </p:nvSpPr>
        <p:spPr/>
        <p:txBody>
          <a:bodyPr/>
          <a:lstStyle/>
          <a:p>
            <a:pPr algn="l"/>
            <a:r>
              <a:rPr lang="en-CA" dirty="0"/>
              <a:t>5c</a:t>
            </a:r>
            <a:r>
              <a:rPr lang="en-CA" sz="2000" dirty="0"/>
              <a:t>.	</a:t>
            </a:r>
            <a:r>
              <a:rPr lang="en-CA" dirty="0"/>
              <a:t>Precision watering – Watering spikes</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942DC86-BD30-4002-926D-534EFDF077B3}" type="slidenum">
              <a:rPr kumimoji="0" lang="en-CA" altLang="en-US" sz="16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CA" alt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57200" y="4244037"/>
            <a:ext cx="2209800" cy="2385363"/>
          </a:xfrm>
          <a:prstGeom prst="rect">
            <a:avLst/>
          </a:prstGeom>
        </p:spPr>
      </p:pic>
    </p:spTree>
    <p:extLst>
      <p:ext uri="{BB962C8B-B14F-4D97-AF65-F5344CB8AC3E}">
        <p14:creationId xmlns:p14="http://schemas.microsoft.com/office/powerpoint/2010/main" val="2323318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CA" dirty="0"/>
              <a:t>5c.	Precision watering – </a:t>
            </a:r>
            <a:r>
              <a:rPr lang="en-CA" dirty="0" err="1"/>
              <a:t>Ollas</a:t>
            </a:r>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942DC86-BD30-4002-926D-534EFDF077B3}" type="slidenum">
              <a:rPr kumimoji="0" lang="en-CA" altLang="en-US" sz="16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CA" alt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5" name="Picture 4"/>
          <p:cNvPicPr>
            <a:picLocks noChangeAspect="1"/>
          </p:cNvPicPr>
          <p:nvPr/>
        </p:nvPicPr>
        <p:blipFill>
          <a:blip r:embed="rId3"/>
          <a:stretch>
            <a:fillRect/>
          </a:stretch>
        </p:blipFill>
        <p:spPr>
          <a:xfrm>
            <a:off x="-32657" y="772886"/>
            <a:ext cx="4276725" cy="3657600"/>
          </a:xfrm>
          <a:prstGeom prst="rect">
            <a:avLst/>
          </a:prstGeom>
        </p:spPr>
      </p:pic>
      <p:pic>
        <p:nvPicPr>
          <p:cNvPr id="8" name="Picture 7"/>
          <p:cNvPicPr>
            <a:picLocks noChangeAspect="1"/>
          </p:cNvPicPr>
          <p:nvPr/>
        </p:nvPicPr>
        <p:blipFill>
          <a:blip r:embed="rId4"/>
          <a:stretch>
            <a:fillRect/>
          </a:stretch>
        </p:blipFill>
        <p:spPr>
          <a:xfrm>
            <a:off x="4572000" y="772886"/>
            <a:ext cx="3569218" cy="3189514"/>
          </a:xfrm>
          <a:prstGeom prst="rect">
            <a:avLst/>
          </a:prstGeom>
        </p:spPr>
      </p:pic>
      <p:pic>
        <p:nvPicPr>
          <p:cNvPr id="6" name="Picture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016829" y="3001736"/>
            <a:ext cx="5127171" cy="3845378"/>
          </a:xfrm>
          <a:prstGeom prst="rect">
            <a:avLst/>
          </a:prstGeom>
        </p:spPr>
      </p:pic>
    </p:spTree>
    <p:extLst>
      <p:ext uri="{BB962C8B-B14F-4D97-AF65-F5344CB8AC3E}">
        <p14:creationId xmlns:p14="http://schemas.microsoft.com/office/powerpoint/2010/main" val="3244391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79375" y="457200"/>
            <a:ext cx="8985249" cy="6738937"/>
          </a:xfrm>
          <a:prstGeom prst="rect">
            <a:avLst/>
          </a:prstGeom>
        </p:spPr>
      </p:pic>
      <p:sp>
        <p:nvSpPr>
          <p:cNvPr id="2" name="Title 1"/>
          <p:cNvSpPr>
            <a:spLocks noGrp="1"/>
          </p:cNvSpPr>
          <p:nvPr>
            <p:ph type="title"/>
          </p:nvPr>
        </p:nvSpPr>
        <p:spPr/>
        <p:txBody>
          <a:bodyPr/>
          <a:lstStyle/>
          <a:p>
            <a:pPr algn="l"/>
            <a:r>
              <a:rPr lang="en-CA" dirty="0"/>
              <a:t>5c.	Precision watering – Drip irrigation</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942DC86-BD30-4002-926D-534EFDF077B3}" type="slidenum">
              <a:rPr kumimoji="0" lang="en-CA" altLang="en-US" sz="16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CA" alt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177423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CA" dirty="0"/>
              <a:t>5c.	Precision watering – Drip irrigation</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942DC86-BD30-4002-926D-534EFDF077B3}" type="slidenum">
              <a:rPr kumimoji="0" lang="en-CA" altLang="en-US" sz="16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CA" alt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5" name="Picture 4"/>
          <p:cNvPicPr>
            <a:picLocks noChangeAspect="1"/>
          </p:cNvPicPr>
          <p:nvPr/>
        </p:nvPicPr>
        <p:blipFill>
          <a:blip r:embed="rId3"/>
          <a:stretch>
            <a:fillRect/>
          </a:stretch>
        </p:blipFill>
        <p:spPr>
          <a:xfrm>
            <a:off x="914400" y="762000"/>
            <a:ext cx="5105400" cy="6062663"/>
          </a:xfrm>
          <a:prstGeom prst="rect">
            <a:avLst/>
          </a:prstGeom>
        </p:spPr>
      </p:pic>
      <p:sp>
        <p:nvSpPr>
          <p:cNvPr id="6" name="TextBox 5"/>
          <p:cNvSpPr txBox="1"/>
          <p:nvPr/>
        </p:nvSpPr>
        <p:spPr>
          <a:xfrm>
            <a:off x="6019800" y="3321155"/>
            <a:ext cx="3124200" cy="193899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CA" sz="2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Photo courtesy of Helen Gordon, Waterloo Master Gardeners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sz="2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160258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514350" indent="-514350" algn="l">
              <a:buFont typeface="+mj-lt"/>
              <a:buAutoNum type="arabicPeriod" startAt="6"/>
            </a:pPr>
            <a:r>
              <a:rPr lang="en-CA" dirty="0"/>
              <a:t>Conserving soil moisture</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942DC86-BD30-4002-926D-534EFDF077B3}" type="slidenum">
              <a:rPr kumimoji="0" lang="en-CA" altLang="en-US" sz="16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CA" alt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 name="TextBox 2"/>
          <p:cNvSpPr txBox="1"/>
          <p:nvPr/>
        </p:nvSpPr>
        <p:spPr>
          <a:xfrm>
            <a:off x="304800" y="997565"/>
            <a:ext cx="8534400" cy="2431435"/>
          </a:xfrm>
          <a:prstGeom prst="rect">
            <a:avLst/>
          </a:prstGeom>
          <a:noFill/>
        </p:spPr>
        <p:txBody>
          <a:bodyPr wrap="square" rtlCol="0">
            <a:spAutoFit/>
          </a:bodyPr>
          <a:lstStyle/>
          <a:p>
            <a:pPr marL="514350" marR="0" lvl="0" indent="-514350" algn="l" defTabSz="914400" rtl="0" eaLnBrk="0" fontAlgn="base" latinLnBrk="0" hangingPunct="0">
              <a:lnSpc>
                <a:spcPct val="100000"/>
              </a:lnSpc>
              <a:spcBef>
                <a:spcPts val="600"/>
              </a:spcBef>
              <a:spcAft>
                <a:spcPts val="600"/>
              </a:spcAft>
              <a:buClrTx/>
              <a:buSzTx/>
              <a:buFont typeface="+mj-lt"/>
              <a:buAutoNum type="alphaLcPeriod"/>
              <a:tabLst/>
              <a:defRPr/>
            </a:pPr>
            <a:r>
              <a:rPr kumimoji="0" lang="en-CA" sz="4400" b="0" i="0" u="none" strike="noStrike" kern="1200" cap="none" spc="0" normalizeH="0" baseline="0" noProof="0" dirty="0">
                <a:ln>
                  <a:noFill/>
                </a:ln>
                <a:solidFill>
                  <a:srgbClr val="000000"/>
                </a:solidFill>
                <a:effectLst/>
                <a:uLnTx/>
                <a:uFillTx/>
              </a:rPr>
              <a:t>Soil type</a:t>
            </a:r>
            <a:r>
              <a:rPr kumimoji="0" lang="en-CA" sz="4400" b="0" i="0" u="none" strike="noStrike" kern="1200" cap="none" spc="0" normalizeH="0" noProof="0" dirty="0">
                <a:ln>
                  <a:noFill/>
                </a:ln>
                <a:solidFill>
                  <a:srgbClr val="000000"/>
                </a:solidFill>
                <a:effectLst/>
                <a:uLnTx/>
                <a:uFillTx/>
              </a:rPr>
              <a:t> and</a:t>
            </a:r>
            <a:r>
              <a:rPr kumimoji="0" lang="en-CA" sz="4400" b="0" i="0" u="none" strike="noStrike" kern="1200" cap="none" spc="0" normalizeH="0" baseline="0" noProof="0" dirty="0">
                <a:ln>
                  <a:noFill/>
                </a:ln>
                <a:solidFill>
                  <a:srgbClr val="000000"/>
                </a:solidFill>
                <a:effectLst/>
                <a:uLnTx/>
                <a:uFillTx/>
              </a:rPr>
              <a:t> organic matter</a:t>
            </a:r>
          </a:p>
          <a:p>
            <a:pPr marL="514350" marR="0" lvl="0" indent="-514350" algn="l" defTabSz="914400" rtl="0" eaLnBrk="0" fontAlgn="base" latinLnBrk="0" hangingPunct="0">
              <a:lnSpc>
                <a:spcPct val="100000"/>
              </a:lnSpc>
              <a:spcBef>
                <a:spcPts val="600"/>
              </a:spcBef>
              <a:spcAft>
                <a:spcPts val="600"/>
              </a:spcAft>
              <a:buClrTx/>
              <a:buSzTx/>
              <a:buFont typeface="+mj-lt"/>
              <a:buAutoNum type="alphaLcPeriod"/>
              <a:tabLst/>
              <a:defRPr/>
            </a:pPr>
            <a:r>
              <a:rPr lang="en-CA" sz="4400" dirty="0">
                <a:solidFill>
                  <a:srgbClr val="000000"/>
                </a:solidFill>
              </a:rPr>
              <a:t>Mulching </a:t>
            </a:r>
          </a:p>
          <a:p>
            <a:pPr marL="514350" marR="0" lvl="0" indent="-514350" algn="l" defTabSz="914400" rtl="0" eaLnBrk="0" fontAlgn="base" latinLnBrk="0" hangingPunct="0">
              <a:lnSpc>
                <a:spcPct val="100000"/>
              </a:lnSpc>
              <a:spcBef>
                <a:spcPts val="600"/>
              </a:spcBef>
              <a:spcAft>
                <a:spcPts val="600"/>
              </a:spcAft>
              <a:buClrTx/>
              <a:buSzTx/>
              <a:buFont typeface="+mj-lt"/>
              <a:buAutoNum type="alphaLcPeriod"/>
              <a:tabLst/>
              <a:defRPr/>
            </a:pPr>
            <a:r>
              <a:rPr kumimoji="0" lang="en-CA" sz="4400" b="0" i="0" u="none" strike="noStrike" kern="1200" cap="none" spc="0" normalizeH="0" baseline="0" noProof="0" dirty="0">
                <a:ln>
                  <a:noFill/>
                </a:ln>
                <a:solidFill>
                  <a:srgbClr val="000000"/>
                </a:solidFill>
                <a:effectLst/>
                <a:uLnTx/>
                <a:uFillTx/>
              </a:rPr>
              <a:t>Create shade</a:t>
            </a:r>
          </a:p>
        </p:txBody>
      </p:sp>
    </p:spTree>
    <p:extLst>
      <p:ext uri="{BB962C8B-B14F-4D97-AF65-F5344CB8AC3E}">
        <p14:creationId xmlns:p14="http://schemas.microsoft.com/office/powerpoint/2010/main" val="8689681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719138" indent="-719138" algn="l">
              <a:tabLst>
                <a:tab pos="719138" algn="l"/>
              </a:tabLst>
            </a:pPr>
            <a:r>
              <a:rPr lang="en-CA" dirty="0"/>
              <a:t>6a.	Soil type and organic matter</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942DC86-BD30-4002-926D-534EFDF077B3}" type="slidenum">
              <a:rPr kumimoji="0" lang="en-CA" altLang="en-US" sz="16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CA" alt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5" name="Picture 4"/>
          <p:cNvPicPr>
            <a:picLocks noChangeAspect="1"/>
          </p:cNvPicPr>
          <p:nvPr/>
        </p:nvPicPr>
        <p:blipFill>
          <a:blip r:embed="rId3"/>
          <a:stretch>
            <a:fillRect/>
          </a:stretch>
        </p:blipFill>
        <p:spPr>
          <a:xfrm>
            <a:off x="838200" y="762000"/>
            <a:ext cx="7772400" cy="6038400"/>
          </a:xfrm>
          <a:prstGeom prst="rect">
            <a:avLst/>
          </a:prstGeom>
        </p:spPr>
      </p:pic>
    </p:spTree>
    <p:extLst>
      <p:ext uri="{BB962C8B-B14F-4D97-AF65-F5344CB8AC3E}">
        <p14:creationId xmlns:p14="http://schemas.microsoft.com/office/powerpoint/2010/main" val="34287660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2000" y="457200"/>
            <a:ext cx="8640000" cy="6480000"/>
          </a:xfrm>
          <a:prstGeom prst="rect">
            <a:avLst/>
          </a:prstGeom>
        </p:spPr>
      </p:pic>
      <p:sp>
        <p:nvSpPr>
          <p:cNvPr id="2" name="Title 1"/>
          <p:cNvSpPr>
            <a:spLocks noGrp="1"/>
          </p:cNvSpPr>
          <p:nvPr>
            <p:ph type="title"/>
          </p:nvPr>
        </p:nvSpPr>
        <p:spPr/>
        <p:txBody>
          <a:bodyPr/>
          <a:lstStyle/>
          <a:p>
            <a:pPr marL="804863" indent="-804863" algn="l">
              <a:tabLst>
                <a:tab pos="804863" algn="l"/>
              </a:tabLst>
            </a:pPr>
            <a:r>
              <a:rPr lang="en-CA" dirty="0"/>
              <a:t>6b.	Mulching</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942DC86-BD30-4002-926D-534EFDF077B3}" type="slidenum">
              <a:rPr kumimoji="0" lang="en-CA" altLang="en-US" sz="16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CA" alt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 name="TextBox 5"/>
          <p:cNvSpPr txBox="1"/>
          <p:nvPr/>
        </p:nvSpPr>
        <p:spPr>
          <a:xfrm>
            <a:off x="252000" y="762000"/>
            <a:ext cx="5715000" cy="457200"/>
          </a:xfrm>
          <a:prstGeom prst="rect">
            <a:avLst/>
          </a:prstGeom>
          <a:solidFill>
            <a:schemeClr val="bg1"/>
          </a:solidFill>
        </p:spPr>
        <p:txBody>
          <a:bodyPr wrap="square" rtlCol="0">
            <a:spAutoFit/>
          </a:bodyPr>
          <a:lstStyle/>
          <a:p>
            <a:r>
              <a:rPr lang="en-CA" dirty="0"/>
              <a:t>Photo courtesy of Susan Bicket, MGOC.</a:t>
            </a:r>
          </a:p>
        </p:txBody>
      </p:sp>
    </p:spTree>
    <p:extLst>
      <p:ext uri="{BB962C8B-B14F-4D97-AF65-F5344CB8AC3E}">
        <p14:creationId xmlns:p14="http://schemas.microsoft.com/office/powerpoint/2010/main" val="13376348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5181600" y="3886200"/>
            <a:ext cx="3962400" cy="2971800"/>
          </a:xfrm>
          <a:prstGeom prst="rect">
            <a:avLst/>
          </a:prstGeom>
        </p:spPr>
      </p:pic>
      <p:sp>
        <p:nvSpPr>
          <p:cNvPr id="2" name="Title 1"/>
          <p:cNvSpPr>
            <a:spLocks noGrp="1"/>
          </p:cNvSpPr>
          <p:nvPr>
            <p:ph type="title"/>
          </p:nvPr>
        </p:nvSpPr>
        <p:spPr/>
        <p:txBody>
          <a:bodyPr/>
          <a:lstStyle/>
          <a:p>
            <a:pPr marL="719138" indent="-719138" algn="l">
              <a:tabLst>
                <a:tab pos="719138" algn="l"/>
              </a:tabLst>
            </a:pPr>
            <a:r>
              <a:rPr lang="en-CA" dirty="0"/>
              <a:t>6c.	Create shade</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942DC86-BD30-4002-926D-534EFDF077B3}" type="slidenum">
              <a:rPr kumimoji="0" lang="en-CA" altLang="en-US" sz="16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CA" alt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761999"/>
            <a:ext cx="4267200" cy="5686783"/>
          </a:xfrm>
          <a:prstGeom prst="rect">
            <a:avLst/>
          </a:prstGeom>
        </p:spPr>
      </p:pic>
      <p:pic>
        <p:nvPicPr>
          <p:cNvPr id="7" name="Picture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733800" y="489856"/>
            <a:ext cx="5448303" cy="3632202"/>
          </a:xfrm>
          <a:prstGeom prst="rect">
            <a:avLst/>
          </a:prstGeom>
        </p:spPr>
      </p:pic>
    </p:spTree>
    <p:extLst>
      <p:ext uri="{BB962C8B-B14F-4D97-AF65-F5344CB8AC3E}">
        <p14:creationId xmlns:p14="http://schemas.microsoft.com/office/powerpoint/2010/main" val="2776872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CA" dirty="0"/>
              <a:t>2.	Saving Money by Saving Water</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942DC86-BD30-4002-926D-534EFDF077B3}" type="slidenum">
              <a:rPr kumimoji="0" lang="en-CA" altLang="en-US" sz="16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CA" alt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04800" y="762000"/>
            <a:ext cx="8305800" cy="5400000"/>
          </a:xfrm>
          <a:prstGeom prst="rect">
            <a:avLst/>
          </a:prstGeom>
        </p:spPr>
      </p:pic>
    </p:spTree>
    <p:extLst>
      <p:ext uri="{BB962C8B-B14F-4D97-AF65-F5344CB8AC3E}">
        <p14:creationId xmlns:p14="http://schemas.microsoft.com/office/powerpoint/2010/main" val="41537199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631825" indent="-631825" algn="l">
              <a:tabLst>
                <a:tab pos="631825" algn="l"/>
              </a:tabLst>
            </a:pPr>
            <a:r>
              <a:rPr lang="en-CA" dirty="0"/>
              <a:t>7.	Plant selection</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942DC86-BD30-4002-926D-534EFDF077B3}" type="slidenum">
              <a:rPr kumimoji="0" lang="en-CA" altLang="en-US" sz="16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CA" alt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 name="TextBox 2"/>
          <p:cNvSpPr txBox="1"/>
          <p:nvPr/>
        </p:nvSpPr>
        <p:spPr>
          <a:xfrm>
            <a:off x="457200" y="914400"/>
            <a:ext cx="8534400" cy="2708434"/>
          </a:xfrm>
          <a:prstGeom prst="rect">
            <a:avLst/>
          </a:prstGeom>
          <a:noFill/>
        </p:spPr>
        <p:txBody>
          <a:bodyPr wrap="square" rtlCol="0">
            <a:spAutoFit/>
          </a:bodyPr>
          <a:lstStyle/>
          <a:p>
            <a:pPr marL="514350" lvl="0" indent="-514350">
              <a:spcBef>
                <a:spcPts val="600"/>
              </a:spcBef>
              <a:buFont typeface="+mj-lt"/>
              <a:buAutoNum type="alphaLcPeriod"/>
              <a:defRPr/>
            </a:pPr>
            <a:r>
              <a:rPr lang="en-CA" sz="4000" dirty="0">
                <a:solidFill>
                  <a:srgbClr val="000000"/>
                </a:solidFill>
              </a:rPr>
              <a:t>Does it have to be drought tolerant?</a:t>
            </a:r>
          </a:p>
          <a:p>
            <a:pPr marL="514350" indent="-514350">
              <a:spcBef>
                <a:spcPts val="600"/>
              </a:spcBef>
              <a:buFont typeface="+mj-lt"/>
              <a:buAutoNum type="alphaLcPeriod"/>
              <a:defRPr/>
            </a:pPr>
            <a:r>
              <a:rPr lang="en-CA" sz="4000" dirty="0">
                <a:solidFill>
                  <a:srgbClr val="000000"/>
                </a:solidFill>
              </a:rPr>
              <a:t>Establishing plants</a:t>
            </a:r>
          </a:p>
          <a:p>
            <a:pPr marL="514350" lvl="0" indent="-514350">
              <a:spcBef>
                <a:spcPts val="600"/>
              </a:spcBef>
              <a:buFont typeface="+mj-lt"/>
              <a:buAutoNum type="alphaLcPeriod"/>
              <a:defRPr/>
            </a:pPr>
            <a:r>
              <a:rPr lang="en-CA" sz="4000" dirty="0">
                <a:solidFill>
                  <a:srgbClr val="000000"/>
                </a:solidFill>
              </a:rPr>
              <a:t>Characteristics of xeric plants </a:t>
            </a:r>
          </a:p>
        </p:txBody>
      </p:sp>
    </p:spTree>
    <p:extLst>
      <p:ext uri="{BB962C8B-B14F-4D97-AF65-F5344CB8AC3E}">
        <p14:creationId xmlns:p14="http://schemas.microsoft.com/office/powerpoint/2010/main" val="31988180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2000" y="341400"/>
            <a:ext cx="8640000" cy="6480000"/>
          </a:xfrm>
          <a:prstGeom prst="rect">
            <a:avLst/>
          </a:prstGeom>
        </p:spPr>
      </p:pic>
      <p:sp>
        <p:nvSpPr>
          <p:cNvPr id="2" name="Title 1"/>
          <p:cNvSpPr>
            <a:spLocks noGrp="1"/>
          </p:cNvSpPr>
          <p:nvPr>
            <p:ph type="title"/>
          </p:nvPr>
        </p:nvSpPr>
        <p:spPr/>
        <p:txBody>
          <a:bodyPr/>
          <a:lstStyle/>
          <a:p>
            <a:pPr marL="631825" indent="-631825" algn="l">
              <a:tabLst>
                <a:tab pos="631825" algn="l"/>
              </a:tabLst>
            </a:pPr>
            <a:r>
              <a:rPr lang="en-CA" dirty="0"/>
              <a:t>7a.	Does it have to be drought tolerant?</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942DC86-BD30-4002-926D-534EFDF077B3}" type="slidenum">
              <a:rPr kumimoji="0" lang="en-CA" altLang="en-US" sz="16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CA" alt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 name="TextBox 5"/>
          <p:cNvSpPr txBox="1"/>
          <p:nvPr/>
        </p:nvSpPr>
        <p:spPr>
          <a:xfrm>
            <a:off x="5562600" y="6400800"/>
            <a:ext cx="3352800" cy="461665"/>
          </a:xfrm>
          <a:prstGeom prst="rect">
            <a:avLst/>
          </a:prstGeom>
          <a:solidFill>
            <a:schemeClr val="bg1"/>
          </a:solidFill>
        </p:spPr>
        <p:txBody>
          <a:bodyPr wrap="square" rtlCol="0">
            <a:spAutoFit/>
          </a:bodyPr>
          <a:lstStyle/>
          <a:p>
            <a:r>
              <a:rPr lang="en-CA" dirty="0"/>
              <a:t>Photo by Carol English</a:t>
            </a:r>
          </a:p>
        </p:txBody>
      </p:sp>
    </p:spTree>
    <p:extLst>
      <p:ext uri="{BB962C8B-B14F-4D97-AF65-F5344CB8AC3E}">
        <p14:creationId xmlns:p14="http://schemas.microsoft.com/office/powerpoint/2010/main" val="321471875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631825" indent="-631825" algn="l">
              <a:tabLst>
                <a:tab pos="631825" algn="l"/>
              </a:tabLst>
            </a:pPr>
            <a:r>
              <a:rPr lang="en-CA" dirty="0"/>
              <a:t>7b.	Establishing plants</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942DC86-BD30-4002-926D-534EFDF077B3}" type="slidenum">
              <a:rPr kumimoji="0" lang="en-CA" altLang="en-US" sz="16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CA" alt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 name="TextBox 2"/>
          <p:cNvSpPr txBox="1"/>
          <p:nvPr/>
        </p:nvSpPr>
        <p:spPr>
          <a:xfrm>
            <a:off x="190500" y="872966"/>
            <a:ext cx="8763000" cy="5632311"/>
          </a:xfrm>
          <a:prstGeom prst="rect">
            <a:avLst/>
          </a:prstGeom>
          <a:noFill/>
        </p:spPr>
        <p:txBody>
          <a:bodyPr wrap="square" rtlCol="0">
            <a:spAutoFit/>
          </a:bodyPr>
          <a:lstStyle/>
          <a:p>
            <a:pPr marL="354013" marR="0" lvl="0" indent="-354013" algn="l" defTabSz="914400" rtl="0" eaLnBrk="0" fontAlgn="base" latinLnBrk="0" hangingPunct="0">
              <a:lnSpc>
                <a:spcPct val="100000"/>
              </a:lnSpc>
              <a:spcBef>
                <a:spcPts val="0"/>
              </a:spcBef>
              <a:spcAft>
                <a:spcPct val="0"/>
              </a:spcAft>
              <a:buClrTx/>
              <a:buSzTx/>
              <a:buFont typeface="Arial" panose="020B0604020202020204" pitchFamily="34" charset="0"/>
              <a:buChar char="•"/>
              <a:tabLst>
                <a:tab pos="354013" algn="l"/>
              </a:tabLst>
              <a:defRPr/>
            </a:pPr>
            <a:r>
              <a:rPr kumimoji="0" lang="en-CA" sz="3600" b="0" i="0" u="none" strike="noStrike" kern="1200" cap="none" spc="0" normalizeH="0" baseline="0" noProof="0" dirty="0">
                <a:ln>
                  <a:noFill/>
                </a:ln>
                <a:solidFill>
                  <a:srgbClr val="000000"/>
                </a:solidFill>
                <a:effectLst/>
                <a:uLnTx/>
                <a:uFillTx/>
              </a:rPr>
              <a:t>Check</a:t>
            </a:r>
            <a:r>
              <a:rPr kumimoji="0" lang="en-CA" sz="3600" b="0" i="0" u="none" strike="noStrike" kern="1200" cap="none" spc="0" normalizeH="0" noProof="0" dirty="0">
                <a:ln>
                  <a:noFill/>
                </a:ln>
                <a:solidFill>
                  <a:srgbClr val="000000"/>
                </a:solidFill>
                <a:effectLst/>
                <a:uLnTx/>
                <a:uFillTx/>
              </a:rPr>
              <a:t> the roots first</a:t>
            </a:r>
          </a:p>
          <a:p>
            <a:pPr marL="354013" marR="0" lvl="0" indent="-354013" algn="l" defTabSz="914400" rtl="0" eaLnBrk="0" fontAlgn="base" latinLnBrk="0" hangingPunct="0">
              <a:lnSpc>
                <a:spcPct val="100000"/>
              </a:lnSpc>
              <a:spcBef>
                <a:spcPts val="0"/>
              </a:spcBef>
              <a:spcAft>
                <a:spcPct val="0"/>
              </a:spcAft>
              <a:buClrTx/>
              <a:buSzTx/>
              <a:buFont typeface="Arial" panose="020B0604020202020204" pitchFamily="34" charset="0"/>
              <a:buChar char="•"/>
              <a:tabLst>
                <a:tab pos="354013" algn="l"/>
              </a:tabLst>
              <a:defRPr/>
            </a:pPr>
            <a:r>
              <a:rPr lang="en-CA" sz="3600" baseline="0" dirty="0">
                <a:solidFill>
                  <a:srgbClr val="000000"/>
                </a:solidFill>
              </a:rPr>
              <a:t>Dig a big enough hole</a:t>
            </a:r>
          </a:p>
          <a:p>
            <a:pPr marL="354013" marR="0" lvl="0" indent="-354013" algn="l" defTabSz="914400" rtl="0" eaLnBrk="0" fontAlgn="base" latinLnBrk="0" hangingPunct="0">
              <a:lnSpc>
                <a:spcPct val="100000"/>
              </a:lnSpc>
              <a:spcBef>
                <a:spcPts val="0"/>
              </a:spcBef>
              <a:spcAft>
                <a:spcPct val="0"/>
              </a:spcAft>
              <a:buClrTx/>
              <a:buSzTx/>
              <a:buFont typeface="Arial" panose="020B0604020202020204" pitchFamily="34" charset="0"/>
              <a:buChar char="•"/>
              <a:tabLst>
                <a:tab pos="354013" algn="l"/>
              </a:tabLst>
              <a:defRPr/>
            </a:pPr>
            <a:r>
              <a:rPr kumimoji="0" lang="en-CA" sz="3600" b="0" i="0" u="none" strike="noStrike" kern="1200" cap="none" spc="0" normalizeH="0" noProof="0" dirty="0">
                <a:ln>
                  <a:noFill/>
                </a:ln>
                <a:solidFill>
                  <a:srgbClr val="000000"/>
                </a:solidFill>
                <a:effectLst/>
                <a:uLnTx/>
                <a:uFillTx/>
              </a:rPr>
              <a:t>Position plant at the right height</a:t>
            </a:r>
          </a:p>
          <a:p>
            <a:pPr marL="354013" marR="0" lvl="0" indent="-354013" algn="l" defTabSz="914400" rtl="0" eaLnBrk="0" fontAlgn="base" latinLnBrk="0" hangingPunct="0">
              <a:lnSpc>
                <a:spcPct val="100000"/>
              </a:lnSpc>
              <a:spcBef>
                <a:spcPts val="0"/>
              </a:spcBef>
              <a:spcAft>
                <a:spcPct val="0"/>
              </a:spcAft>
              <a:buClrTx/>
              <a:buSzTx/>
              <a:buFont typeface="Arial" panose="020B0604020202020204" pitchFamily="34" charset="0"/>
              <a:buChar char="•"/>
              <a:tabLst>
                <a:tab pos="354013" algn="l"/>
              </a:tabLst>
              <a:defRPr/>
            </a:pPr>
            <a:r>
              <a:rPr lang="en-CA" sz="3600" baseline="0" dirty="0">
                <a:solidFill>
                  <a:srgbClr val="000000"/>
                </a:solidFill>
              </a:rPr>
              <a:t>Water well</a:t>
            </a:r>
            <a:r>
              <a:rPr lang="en-CA" sz="3600" dirty="0">
                <a:solidFill>
                  <a:srgbClr val="000000"/>
                </a:solidFill>
              </a:rPr>
              <a:t> immediately on transplant</a:t>
            </a:r>
          </a:p>
          <a:p>
            <a:pPr marL="354013" marR="0" lvl="0" indent="-354013" algn="l" defTabSz="914400" rtl="0" eaLnBrk="0" fontAlgn="base" latinLnBrk="0" hangingPunct="0">
              <a:lnSpc>
                <a:spcPct val="100000"/>
              </a:lnSpc>
              <a:spcBef>
                <a:spcPts val="0"/>
              </a:spcBef>
              <a:spcAft>
                <a:spcPct val="0"/>
              </a:spcAft>
              <a:buClrTx/>
              <a:buSzTx/>
              <a:buFont typeface="Arial" panose="020B0604020202020204" pitchFamily="34" charset="0"/>
              <a:buChar char="•"/>
              <a:tabLst>
                <a:tab pos="354013" algn="l"/>
              </a:tabLst>
              <a:defRPr/>
            </a:pPr>
            <a:r>
              <a:rPr kumimoji="0" lang="en-CA" sz="3600" b="0" i="0" u="none" strike="noStrike" kern="1200" cap="none" spc="0" normalizeH="0" baseline="0" noProof="0" dirty="0">
                <a:ln>
                  <a:noFill/>
                </a:ln>
                <a:solidFill>
                  <a:srgbClr val="000000"/>
                </a:solidFill>
                <a:effectLst/>
                <a:uLnTx/>
                <a:uFillTx/>
              </a:rPr>
              <a:t>Re-water until soil is</a:t>
            </a:r>
            <a:r>
              <a:rPr kumimoji="0" lang="en-CA" sz="3600" b="0" i="0" u="none" strike="noStrike" kern="1200" cap="none" spc="0" normalizeH="0" noProof="0" dirty="0">
                <a:ln>
                  <a:noFill/>
                </a:ln>
                <a:solidFill>
                  <a:srgbClr val="000000"/>
                </a:solidFill>
                <a:effectLst/>
                <a:uLnTx/>
                <a:uFillTx/>
              </a:rPr>
              <a:t> evenly moist.</a:t>
            </a:r>
          </a:p>
          <a:p>
            <a:pPr marL="354013" marR="0" lvl="0" indent="-354013" algn="l" defTabSz="914400" rtl="0" eaLnBrk="0" fontAlgn="base" latinLnBrk="0" hangingPunct="0">
              <a:lnSpc>
                <a:spcPct val="100000"/>
              </a:lnSpc>
              <a:spcBef>
                <a:spcPts val="0"/>
              </a:spcBef>
              <a:spcAft>
                <a:spcPct val="0"/>
              </a:spcAft>
              <a:buClrTx/>
              <a:buSzTx/>
              <a:buFont typeface="Arial" panose="020B0604020202020204" pitchFamily="34" charset="0"/>
              <a:buChar char="•"/>
              <a:tabLst>
                <a:tab pos="354013" algn="l"/>
              </a:tabLst>
              <a:defRPr/>
            </a:pPr>
            <a:r>
              <a:rPr lang="en-CA" sz="3600" baseline="0" dirty="0">
                <a:solidFill>
                  <a:srgbClr val="000000"/>
                </a:solidFill>
              </a:rPr>
              <a:t>First</a:t>
            </a:r>
            <a:r>
              <a:rPr lang="en-CA" sz="3600" dirty="0">
                <a:solidFill>
                  <a:srgbClr val="000000"/>
                </a:solidFill>
              </a:rPr>
              <a:t> 2 weeks – water daily (unless it rains)</a:t>
            </a:r>
          </a:p>
          <a:p>
            <a:pPr marL="354013" marR="0" lvl="0" indent="-354013" algn="l" defTabSz="914400" rtl="0" eaLnBrk="0" fontAlgn="base" latinLnBrk="0" hangingPunct="0">
              <a:lnSpc>
                <a:spcPct val="100000"/>
              </a:lnSpc>
              <a:spcBef>
                <a:spcPts val="0"/>
              </a:spcBef>
              <a:spcAft>
                <a:spcPct val="0"/>
              </a:spcAft>
              <a:buClrTx/>
              <a:buSzTx/>
              <a:buFont typeface="Arial" panose="020B0604020202020204" pitchFamily="34" charset="0"/>
              <a:buChar char="•"/>
              <a:tabLst>
                <a:tab pos="354013" algn="l"/>
              </a:tabLst>
              <a:defRPr/>
            </a:pPr>
            <a:r>
              <a:rPr kumimoji="0" lang="en-CA" sz="3600" b="0" i="0" u="none" strike="noStrike" kern="1200" cap="none" spc="0" normalizeH="0" baseline="0" noProof="0" dirty="0">
                <a:ln>
                  <a:noFill/>
                </a:ln>
                <a:solidFill>
                  <a:srgbClr val="000000"/>
                </a:solidFill>
                <a:effectLst/>
                <a:uLnTx/>
                <a:uFillTx/>
              </a:rPr>
              <a:t>First</a:t>
            </a:r>
            <a:r>
              <a:rPr kumimoji="0" lang="en-CA" sz="3600" b="0" i="0" u="none" strike="noStrike" kern="1200" cap="none" spc="0" normalizeH="0" noProof="0" dirty="0">
                <a:ln>
                  <a:noFill/>
                </a:ln>
                <a:solidFill>
                  <a:srgbClr val="000000"/>
                </a:solidFill>
                <a:effectLst/>
                <a:uLnTx/>
                <a:uFillTx/>
              </a:rPr>
              <a:t> month – water 2-3X weekly</a:t>
            </a:r>
          </a:p>
          <a:p>
            <a:pPr marL="354013" marR="0" lvl="0" indent="-354013" algn="l" defTabSz="914400" rtl="0" eaLnBrk="0" fontAlgn="base" latinLnBrk="0" hangingPunct="0">
              <a:lnSpc>
                <a:spcPct val="100000"/>
              </a:lnSpc>
              <a:spcBef>
                <a:spcPts val="0"/>
              </a:spcBef>
              <a:spcAft>
                <a:spcPct val="0"/>
              </a:spcAft>
              <a:buClrTx/>
              <a:buSzTx/>
              <a:buFont typeface="Arial" panose="020B0604020202020204" pitchFamily="34" charset="0"/>
              <a:buChar char="•"/>
              <a:tabLst>
                <a:tab pos="354013" algn="l"/>
              </a:tabLst>
              <a:defRPr/>
            </a:pPr>
            <a:r>
              <a:rPr lang="en-CA" sz="3600" baseline="0" dirty="0">
                <a:solidFill>
                  <a:srgbClr val="000000"/>
                </a:solidFill>
              </a:rPr>
              <a:t>After that, water only when top 2-3 cm of soil are dry – then water deeply.</a:t>
            </a:r>
            <a:endParaRPr kumimoji="0" lang="en-CA" sz="3600" b="0" i="0" u="none" strike="noStrike" kern="1200" cap="none" spc="0" normalizeH="0" baseline="0" noProof="0" dirty="0">
              <a:ln>
                <a:noFill/>
              </a:ln>
              <a:solidFill>
                <a:srgbClr val="000000"/>
              </a:solidFill>
              <a:effectLst/>
              <a:uLnTx/>
              <a:uFillTx/>
            </a:endParaRPr>
          </a:p>
        </p:txBody>
      </p:sp>
    </p:spTree>
    <p:extLst>
      <p:ext uri="{BB962C8B-B14F-4D97-AF65-F5344CB8AC3E}">
        <p14:creationId xmlns:p14="http://schemas.microsoft.com/office/powerpoint/2010/main" val="311058547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631825" indent="-631825" algn="l">
              <a:tabLst>
                <a:tab pos="631825" algn="l"/>
              </a:tabLst>
            </a:pPr>
            <a:r>
              <a:rPr lang="en-CA" dirty="0"/>
              <a:t>7c.	Characteristics of xeric plants </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942DC86-BD30-4002-926D-534EFDF077B3}" type="slidenum">
              <a:rPr kumimoji="0" lang="en-CA" altLang="en-US" sz="16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CA" alt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 name="TextBox 2"/>
          <p:cNvSpPr txBox="1"/>
          <p:nvPr/>
        </p:nvSpPr>
        <p:spPr>
          <a:xfrm>
            <a:off x="228600" y="914400"/>
            <a:ext cx="8763000" cy="5324535"/>
          </a:xfrm>
          <a:prstGeom prst="rect">
            <a:avLst/>
          </a:prstGeom>
          <a:noFill/>
        </p:spPr>
        <p:txBody>
          <a:bodyPr wrap="square" rtlCol="0">
            <a:spAutoFit/>
          </a:bodyPr>
          <a:lstStyle/>
          <a:p>
            <a:pPr marR="0" lvl="0" algn="l" defTabSz="914400" rtl="0" eaLnBrk="0" fontAlgn="base" latinLnBrk="0" hangingPunct="0">
              <a:lnSpc>
                <a:spcPct val="100000"/>
              </a:lnSpc>
              <a:spcBef>
                <a:spcPts val="600"/>
              </a:spcBef>
              <a:spcAft>
                <a:spcPct val="0"/>
              </a:spcAft>
              <a:buClrTx/>
              <a:buSzTx/>
              <a:tabLst/>
              <a:defRPr/>
            </a:pPr>
            <a:r>
              <a:rPr kumimoji="0" lang="en-CA" sz="4000" b="1" i="0" u="sng" strike="noStrike" kern="1200" cap="none" spc="0" normalizeH="0" baseline="0" noProof="0" dirty="0">
                <a:ln>
                  <a:noFill/>
                </a:ln>
                <a:solidFill>
                  <a:srgbClr val="000000"/>
                </a:solidFill>
                <a:effectLst/>
                <a:uLnTx/>
                <a:uFillTx/>
                <a:latin typeface="Arial" panose="020B0604020202020204" pitchFamily="34" charset="0"/>
                <a:ea typeface="+mn-ea"/>
                <a:cs typeface="+mn-cs"/>
              </a:rPr>
              <a:t>Leaves</a:t>
            </a:r>
            <a:r>
              <a:rPr kumimoji="0" lang="en-CA" sz="4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t>
            </a:r>
          </a:p>
          <a:p>
            <a:pPr marL="357188" marR="0" lvl="0" indent="-357188" algn="l" defTabSz="914400" rtl="0" eaLnBrk="0" fontAlgn="base" latinLnBrk="0" hangingPunct="0">
              <a:lnSpc>
                <a:spcPct val="100000"/>
              </a:lnSpc>
              <a:spcBef>
                <a:spcPts val="600"/>
              </a:spcBef>
              <a:spcAft>
                <a:spcPct val="0"/>
              </a:spcAft>
              <a:buClrTx/>
              <a:buSzTx/>
              <a:buFont typeface="Arial" panose="020B0604020202020204" pitchFamily="34" charset="0"/>
              <a:buChar char="•"/>
              <a:tabLst>
                <a:tab pos="357188" algn="l"/>
              </a:tabLst>
              <a:defRPr/>
            </a:pPr>
            <a:r>
              <a:rPr kumimoji="0" lang="en-CA" sz="4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Fleshy</a:t>
            </a:r>
            <a:r>
              <a:rPr lang="en-CA" sz="4000" dirty="0">
                <a:solidFill>
                  <a:srgbClr val="000000"/>
                </a:solidFill>
              </a:rPr>
              <a:t>, succulent – e.g., sedums, cacti</a:t>
            </a:r>
          </a:p>
          <a:p>
            <a:pPr marL="357188" marR="0" lvl="0" indent="-357188" algn="l" defTabSz="914400" rtl="0" eaLnBrk="0" fontAlgn="base" latinLnBrk="0" hangingPunct="0">
              <a:lnSpc>
                <a:spcPct val="100000"/>
              </a:lnSpc>
              <a:spcBef>
                <a:spcPts val="600"/>
              </a:spcBef>
              <a:spcAft>
                <a:spcPct val="0"/>
              </a:spcAft>
              <a:buClrTx/>
              <a:buSzTx/>
              <a:buFont typeface="Arial" panose="020B0604020202020204" pitchFamily="34" charset="0"/>
              <a:buChar char="•"/>
              <a:tabLst>
                <a:tab pos="357188" algn="l"/>
              </a:tabLst>
              <a:defRPr/>
            </a:pPr>
            <a:r>
              <a:rPr kumimoji="0" lang="en-CA" sz="4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Hairy – e.g., </a:t>
            </a:r>
            <a:r>
              <a:rPr kumimoji="0" lang="en-CA" sz="4000" i="1"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Rudbekia</a:t>
            </a:r>
            <a:r>
              <a:rPr kumimoji="0" lang="en-CA" sz="4000" i="1" u="none" strike="noStrike" kern="1200" cap="none" spc="0" normalizeH="0" noProof="0" dirty="0">
                <a:ln>
                  <a:noFill/>
                </a:ln>
                <a:solidFill>
                  <a:srgbClr val="000000"/>
                </a:solidFill>
                <a:effectLst/>
                <a:uLnTx/>
                <a:uFillTx/>
                <a:latin typeface="Arial" panose="020B0604020202020204" pitchFamily="34" charset="0"/>
                <a:ea typeface="+mn-ea"/>
                <a:cs typeface="+mn-cs"/>
              </a:rPr>
              <a:t> </a:t>
            </a:r>
            <a:r>
              <a:rPr kumimoji="0" lang="en-CA" sz="4000" i="1" u="none" strike="noStrike" kern="1200" cap="none" spc="0" normalizeH="0" noProof="0" dirty="0" err="1">
                <a:ln>
                  <a:noFill/>
                </a:ln>
                <a:solidFill>
                  <a:srgbClr val="000000"/>
                </a:solidFill>
                <a:effectLst/>
                <a:uLnTx/>
                <a:uFillTx/>
                <a:latin typeface="Arial" panose="020B0604020202020204" pitchFamily="34" charset="0"/>
                <a:ea typeface="+mn-ea"/>
                <a:cs typeface="+mn-cs"/>
              </a:rPr>
              <a:t>hirta</a:t>
            </a:r>
            <a:endParaRPr kumimoji="0" lang="en-CA" sz="4000" i="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357188" lvl="0" indent="-357188">
              <a:spcBef>
                <a:spcPts val="600"/>
              </a:spcBef>
              <a:buFont typeface="Arial" panose="020B0604020202020204" pitchFamily="34" charset="0"/>
              <a:buChar char="•"/>
              <a:tabLst>
                <a:tab pos="357188" algn="l"/>
              </a:tabLst>
              <a:defRPr/>
            </a:pPr>
            <a:r>
              <a:rPr lang="en-CA" sz="4000" dirty="0">
                <a:solidFill>
                  <a:srgbClr val="000000"/>
                </a:solidFill>
              </a:rPr>
              <a:t>Silvery – e.g., lamb’s ears (</a:t>
            </a:r>
            <a:r>
              <a:rPr lang="en-CA" sz="3200" i="1" dirty="0" err="1">
                <a:solidFill>
                  <a:srgbClr val="000000"/>
                </a:solidFill>
              </a:rPr>
              <a:t>Stachys</a:t>
            </a:r>
            <a:r>
              <a:rPr lang="en-CA" sz="3200" i="1" dirty="0">
                <a:solidFill>
                  <a:srgbClr val="000000"/>
                </a:solidFill>
              </a:rPr>
              <a:t> </a:t>
            </a:r>
            <a:r>
              <a:rPr lang="en-CA" sz="3200" i="1" dirty="0" err="1">
                <a:solidFill>
                  <a:srgbClr val="000000"/>
                </a:solidFill>
              </a:rPr>
              <a:t>byzantina</a:t>
            </a:r>
            <a:r>
              <a:rPr lang="en-CA" sz="4000" dirty="0">
                <a:solidFill>
                  <a:srgbClr val="000000"/>
                </a:solidFill>
              </a:rPr>
              <a:t>) </a:t>
            </a:r>
          </a:p>
          <a:p>
            <a:pPr marL="357188" lvl="0" indent="-357188">
              <a:spcBef>
                <a:spcPts val="600"/>
              </a:spcBef>
              <a:buFont typeface="Arial" panose="020B0604020202020204" pitchFamily="34" charset="0"/>
              <a:buChar char="•"/>
              <a:tabLst>
                <a:tab pos="357188" algn="l"/>
              </a:tabLst>
              <a:defRPr/>
            </a:pPr>
            <a:r>
              <a:rPr kumimoji="0" lang="en-CA" sz="4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Leathery –</a:t>
            </a:r>
            <a:r>
              <a:rPr lang="en-CA" sz="4000" dirty="0">
                <a:solidFill>
                  <a:srgbClr val="000000"/>
                </a:solidFill>
              </a:rPr>
              <a:t> Leatherleaf shrub (</a:t>
            </a:r>
            <a:r>
              <a:rPr lang="en-CA" sz="3200" i="1" dirty="0" err="1">
                <a:solidFill>
                  <a:srgbClr val="000000"/>
                </a:solidFill>
              </a:rPr>
              <a:t>Chamaedaphne</a:t>
            </a:r>
            <a:r>
              <a:rPr lang="en-CA" sz="3200" i="1" dirty="0">
                <a:solidFill>
                  <a:srgbClr val="000000"/>
                </a:solidFill>
              </a:rPr>
              <a:t> </a:t>
            </a:r>
            <a:r>
              <a:rPr lang="en-CA" sz="3200" i="1" dirty="0" err="1">
                <a:solidFill>
                  <a:srgbClr val="000000"/>
                </a:solidFill>
              </a:rPr>
              <a:t>calyculata</a:t>
            </a:r>
            <a:r>
              <a:rPr lang="en-CA" sz="4000" dirty="0">
                <a:solidFill>
                  <a:srgbClr val="000000"/>
                </a:solidFill>
              </a:rPr>
              <a:t>)</a:t>
            </a:r>
            <a:endParaRPr kumimoji="0" lang="en-CA" sz="4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65610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719138" indent="-719138" algn="l">
              <a:tabLst>
                <a:tab pos="719138" algn="l"/>
              </a:tabLst>
            </a:pPr>
            <a:r>
              <a:rPr lang="en-CA" dirty="0"/>
              <a:t>8.	Putting it all together</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942DC86-BD30-4002-926D-534EFDF077B3}" type="slidenum">
              <a:rPr kumimoji="0" lang="en-CA" altLang="en-US" sz="16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CA" alt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 name="TextBox 2"/>
          <p:cNvSpPr txBox="1"/>
          <p:nvPr/>
        </p:nvSpPr>
        <p:spPr>
          <a:xfrm>
            <a:off x="762000" y="914400"/>
            <a:ext cx="8229600" cy="2092881"/>
          </a:xfrm>
          <a:prstGeom prst="rect">
            <a:avLst/>
          </a:prstGeom>
          <a:noFill/>
        </p:spPr>
        <p:txBody>
          <a:bodyPr wrap="square" rtlCol="0">
            <a:spAutoFit/>
          </a:bodyPr>
          <a:lstStyle/>
          <a:p>
            <a:pPr marL="514350" marR="0" lvl="0" indent="-514350" algn="l" defTabSz="914400" rtl="0" eaLnBrk="0" fontAlgn="base" latinLnBrk="0" hangingPunct="0">
              <a:lnSpc>
                <a:spcPct val="100000"/>
              </a:lnSpc>
              <a:spcBef>
                <a:spcPts val="600"/>
              </a:spcBef>
              <a:spcAft>
                <a:spcPct val="0"/>
              </a:spcAft>
              <a:buClrTx/>
              <a:buSzTx/>
              <a:buFont typeface="+mj-lt"/>
              <a:buAutoNum type="alphaLcPeriod"/>
              <a:tabLst/>
              <a:defRPr/>
            </a:pPr>
            <a:r>
              <a:rPr lang="en-CA" sz="4000" dirty="0">
                <a:solidFill>
                  <a:srgbClr val="000000"/>
                </a:solidFill>
              </a:rPr>
              <a:t>Thinking in terms of hydro zones</a:t>
            </a:r>
          </a:p>
          <a:p>
            <a:pPr marL="514350" marR="0" lvl="0" indent="-514350" algn="l" defTabSz="914400" rtl="0" eaLnBrk="0" fontAlgn="base" latinLnBrk="0" hangingPunct="0">
              <a:lnSpc>
                <a:spcPct val="100000"/>
              </a:lnSpc>
              <a:spcBef>
                <a:spcPts val="600"/>
              </a:spcBef>
              <a:spcAft>
                <a:spcPct val="0"/>
              </a:spcAft>
              <a:buClrTx/>
              <a:buSzTx/>
              <a:buFont typeface="+mj-lt"/>
              <a:buAutoNum type="alphaLcPeriod"/>
              <a:tabLst/>
              <a:defRPr/>
            </a:pPr>
            <a:r>
              <a:rPr kumimoji="0" lang="en-CA" sz="4000" b="0" i="0" u="none" strike="noStrike" kern="1200" cap="none" spc="0" normalizeH="0" baseline="0" noProof="0" dirty="0">
                <a:ln>
                  <a:noFill/>
                </a:ln>
                <a:solidFill>
                  <a:srgbClr val="000000"/>
                </a:solidFill>
                <a:effectLst/>
                <a:uLnTx/>
                <a:uFillTx/>
              </a:rPr>
              <a:t>Xeriscaping</a:t>
            </a:r>
          </a:p>
          <a:p>
            <a:pPr marL="514350" marR="0" lvl="0" indent="-514350" algn="l" defTabSz="914400" rtl="0" eaLnBrk="0" fontAlgn="base" latinLnBrk="0" hangingPunct="0">
              <a:lnSpc>
                <a:spcPct val="100000"/>
              </a:lnSpc>
              <a:spcBef>
                <a:spcPts val="600"/>
              </a:spcBef>
              <a:spcAft>
                <a:spcPct val="0"/>
              </a:spcAft>
              <a:buClrTx/>
              <a:buSzTx/>
              <a:buFont typeface="+mj-lt"/>
              <a:buAutoNum type="alphaLcPeriod"/>
              <a:tabLst/>
              <a:defRPr/>
            </a:pPr>
            <a:r>
              <a:rPr lang="en-CA" sz="4000" dirty="0">
                <a:solidFill>
                  <a:srgbClr val="000000"/>
                </a:solidFill>
              </a:rPr>
              <a:t>Beauty shots</a:t>
            </a:r>
            <a:endParaRPr kumimoji="0" lang="en-CA" sz="4000" b="0" i="0" u="none" strike="noStrike" kern="1200" cap="none" spc="0" normalizeH="0" baseline="0" noProof="0" dirty="0">
              <a:ln>
                <a:noFill/>
              </a:ln>
              <a:solidFill>
                <a:srgbClr val="000000"/>
              </a:solidFill>
              <a:effectLst/>
              <a:uLnTx/>
              <a:uFillTx/>
            </a:endParaRPr>
          </a:p>
        </p:txBody>
      </p:sp>
    </p:spTree>
    <p:extLst>
      <p:ext uri="{BB962C8B-B14F-4D97-AF65-F5344CB8AC3E}">
        <p14:creationId xmlns:p14="http://schemas.microsoft.com/office/powerpoint/2010/main" val="375950909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719138" indent="-719138" algn="l">
              <a:tabLst>
                <a:tab pos="719138" algn="l"/>
              </a:tabLst>
            </a:pPr>
            <a:r>
              <a:rPr lang="en-CA" dirty="0"/>
              <a:t>8a.	Thinking in terms of hydro zones</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942DC86-BD30-4002-926D-534EFDF077B3}" type="slidenum">
              <a:rPr kumimoji="0" lang="en-CA" altLang="en-US" sz="16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CA" alt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2000" y="781050"/>
            <a:ext cx="8640000" cy="6480000"/>
          </a:xfrm>
          <a:prstGeom prst="rect">
            <a:avLst/>
          </a:prstGeom>
        </p:spPr>
      </p:pic>
      <p:sp>
        <p:nvSpPr>
          <p:cNvPr id="6" name="Oval 5"/>
          <p:cNvSpPr/>
          <p:nvPr/>
        </p:nvSpPr>
        <p:spPr>
          <a:xfrm>
            <a:off x="263430" y="2705100"/>
            <a:ext cx="2514600" cy="1447800"/>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Oval 6"/>
          <p:cNvSpPr/>
          <p:nvPr/>
        </p:nvSpPr>
        <p:spPr>
          <a:xfrm>
            <a:off x="762000" y="4419600"/>
            <a:ext cx="2133600" cy="2286000"/>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Oval 7"/>
          <p:cNvSpPr/>
          <p:nvPr/>
        </p:nvSpPr>
        <p:spPr>
          <a:xfrm>
            <a:off x="5943600" y="3810000"/>
            <a:ext cx="1828800" cy="3048000"/>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674986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719138" indent="-719138" algn="l">
              <a:tabLst>
                <a:tab pos="719138" algn="l"/>
              </a:tabLst>
            </a:pPr>
            <a:r>
              <a:rPr lang="en-CA" dirty="0"/>
              <a:t>8a.	Thinking in terms of hydro zones</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942DC86-BD30-4002-926D-534EFDF077B3}" type="slidenum">
              <a:rPr kumimoji="0" lang="en-CA" altLang="en-US" sz="16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CA" alt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3" name="Picture 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762000"/>
            <a:ext cx="3810000" cy="6096000"/>
          </a:xfrm>
          <a:prstGeom prst="rect">
            <a:avLst/>
          </a:prstGeom>
        </p:spPr>
      </p:pic>
      <p:sp>
        <p:nvSpPr>
          <p:cNvPr id="6" name="TextBox 5"/>
          <p:cNvSpPr txBox="1"/>
          <p:nvPr/>
        </p:nvSpPr>
        <p:spPr>
          <a:xfrm>
            <a:off x="4381500" y="815340"/>
            <a:ext cx="4191000" cy="5693866"/>
          </a:xfrm>
          <a:prstGeom prst="rect">
            <a:avLst/>
          </a:prstGeom>
          <a:noFill/>
        </p:spPr>
        <p:txBody>
          <a:bodyPr wrap="square" rtlCol="0">
            <a:spAutoFit/>
          </a:bodyPr>
          <a:lstStyle/>
          <a:p>
            <a:pPr marL="342900" indent="-342900">
              <a:buFont typeface="Arial" panose="020B0604020202020204" pitchFamily="34" charset="0"/>
              <a:buChar char="•"/>
            </a:pPr>
            <a:r>
              <a:rPr lang="en-CA" sz="2800" dirty="0"/>
              <a:t>Dark blue is the pond</a:t>
            </a:r>
          </a:p>
          <a:p>
            <a:pPr marL="342900" indent="-342900">
              <a:buFont typeface="Arial" panose="020B0604020202020204" pitchFamily="34" charset="0"/>
              <a:buChar char="•"/>
            </a:pPr>
            <a:r>
              <a:rPr lang="en-CA" sz="2800" dirty="0"/>
              <a:t>Paler blue beside the pond is a bog garden</a:t>
            </a:r>
          </a:p>
          <a:p>
            <a:pPr marL="342900" indent="-342900">
              <a:buFont typeface="Arial" panose="020B0604020202020204" pitchFamily="34" charset="0"/>
              <a:buChar char="•"/>
            </a:pPr>
            <a:r>
              <a:rPr lang="en-CA" sz="2800" dirty="0"/>
              <a:t>Tap is next to the deck</a:t>
            </a:r>
          </a:p>
          <a:p>
            <a:pPr marL="342900" indent="-342900">
              <a:buFont typeface="Arial" panose="020B0604020202020204" pitchFamily="34" charset="0"/>
              <a:buChar char="•"/>
            </a:pPr>
            <a:r>
              <a:rPr lang="en-CA" sz="2800" dirty="0"/>
              <a:t>Driest areas are under mature trees and under the eaves of the house</a:t>
            </a:r>
          </a:p>
          <a:p>
            <a:pPr marL="342900" indent="-342900">
              <a:buFont typeface="Arial" panose="020B0604020202020204" pitchFamily="34" charset="0"/>
              <a:buChar char="•"/>
            </a:pPr>
            <a:r>
              <a:rPr lang="en-CA" sz="2800" dirty="0"/>
              <a:t>Understanding how much water reaches the soil in each location helps plan better plant selection</a:t>
            </a:r>
          </a:p>
        </p:txBody>
      </p:sp>
    </p:spTree>
    <p:extLst>
      <p:ext uri="{BB962C8B-B14F-4D97-AF65-F5344CB8AC3E}">
        <p14:creationId xmlns:p14="http://schemas.microsoft.com/office/powerpoint/2010/main" val="6242107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719138" indent="-719138" algn="l">
              <a:tabLst>
                <a:tab pos="719138" algn="l"/>
              </a:tabLst>
            </a:pPr>
            <a:r>
              <a:rPr lang="en-CA" dirty="0"/>
              <a:t>8b.	Xeriscaping</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942DC86-BD30-4002-926D-534EFDF077B3}" type="slidenum">
              <a:rPr kumimoji="0" lang="en-CA" altLang="en-US" sz="16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CA" alt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 name="Rectangle 4"/>
          <p:cNvSpPr/>
          <p:nvPr/>
        </p:nvSpPr>
        <p:spPr>
          <a:xfrm>
            <a:off x="304800" y="798576"/>
            <a:ext cx="8991600" cy="5078313"/>
          </a:xfrm>
          <a:prstGeom prst="rect">
            <a:avLst/>
          </a:prstGeom>
        </p:spPr>
        <p:txBody>
          <a:bodyPr wrap="square">
            <a:spAutoFit/>
          </a:bodyPr>
          <a:lstStyle/>
          <a:p>
            <a:r>
              <a:rPr lang="en-CA" sz="3600" b="1" u="sng" dirty="0"/>
              <a:t>Wikipedia Definition</a:t>
            </a:r>
            <a:r>
              <a:rPr lang="en-CA" sz="3600" dirty="0"/>
              <a:t>: Xeriscaping is the process of landscaping, or gardening, that reduces or eliminates the need for irrigation.</a:t>
            </a:r>
          </a:p>
          <a:p>
            <a:r>
              <a:rPr lang="en-CA" sz="3600" dirty="0"/>
              <a:t>LCS – </a:t>
            </a:r>
            <a:r>
              <a:rPr lang="en-CA" sz="3600" b="1" u="sng" dirty="0"/>
              <a:t>Myth of xeric plants </a:t>
            </a:r>
            <a:r>
              <a:rPr lang="en-CA" sz="3600" dirty="0"/>
              <a:t>– they can actually suck up more moisture than regular plants!</a:t>
            </a:r>
          </a:p>
          <a:p>
            <a:r>
              <a:rPr lang="en-CA" sz="3600" b="1" u="sng" dirty="0"/>
              <a:t>Compromise</a:t>
            </a:r>
            <a:r>
              <a:rPr lang="en-CA" sz="3600" dirty="0"/>
              <a:t>: group plants according to water needs.</a:t>
            </a:r>
          </a:p>
        </p:txBody>
      </p:sp>
    </p:spTree>
    <p:extLst>
      <p:ext uri="{BB962C8B-B14F-4D97-AF65-F5344CB8AC3E}">
        <p14:creationId xmlns:p14="http://schemas.microsoft.com/office/powerpoint/2010/main" val="390192860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719138" indent="-719138" algn="l">
              <a:tabLst>
                <a:tab pos="719138" algn="l"/>
              </a:tabLst>
            </a:pPr>
            <a:r>
              <a:rPr lang="en-CA" dirty="0"/>
              <a:t>8c.	Beauty shots</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942DC86-BD30-4002-926D-534EFDF077B3}" type="slidenum">
              <a:rPr kumimoji="0" lang="en-CA" altLang="en-US" sz="16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CA" alt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5" name="Picture 4"/>
          <p:cNvPicPr>
            <a:picLocks noChangeAspect="1"/>
          </p:cNvPicPr>
          <p:nvPr/>
        </p:nvPicPr>
        <p:blipFill>
          <a:blip r:embed="rId3"/>
          <a:stretch>
            <a:fillRect/>
          </a:stretch>
        </p:blipFill>
        <p:spPr>
          <a:xfrm>
            <a:off x="0" y="762000"/>
            <a:ext cx="4572000" cy="6096000"/>
          </a:xfrm>
          <a:prstGeom prst="rect">
            <a:avLst/>
          </a:prstGeom>
        </p:spPr>
      </p:pic>
      <p:sp>
        <p:nvSpPr>
          <p:cNvPr id="6" name="Rectangle 5"/>
          <p:cNvSpPr/>
          <p:nvPr/>
        </p:nvSpPr>
        <p:spPr>
          <a:xfrm>
            <a:off x="4572000" y="956101"/>
            <a:ext cx="4572000" cy="4401205"/>
          </a:xfrm>
          <a:prstGeom prst="rect">
            <a:avLst/>
          </a:prstGeom>
        </p:spPr>
        <p:txBody>
          <a:bodyPr>
            <a:spAutoFit/>
          </a:bodyPr>
          <a:lstStyle/>
          <a:p>
            <a:pPr marL="342900" indent="-342900">
              <a:buFont typeface="Arial" panose="020B0604020202020204" pitchFamily="34" charset="0"/>
              <a:buChar char="•"/>
            </a:pPr>
            <a:r>
              <a:rPr lang="en-CA" sz="3200" dirty="0"/>
              <a:t>Plants growing near a water filtration plant, including a mix of water lovers (e.g., </a:t>
            </a:r>
            <a:r>
              <a:rPr lang="en-CA" sz="3200" dirty="0" err="1"/>
              <a:t>astilbe</a:t>
            </a:r>
            <a:r>
              <a:rPr lang="en-CA" sz="3200" dirty="0"/>
              <a:t>) and xeric plants, like Russian sage</a:t>
            </a:r>
          </a:p>
          <a:p>
            <a:pPr marL="342900" indent="-342900">
              <a:buFont typeface="Arial" panose="020B0604020202020204" pitchFamily="34" charset="0"/>
              <a:buChar char="•"/>
            </a:pPr>
            <a:r>
              <a:rPr lang="en-CA" dirty="0"/>
              <a:t>Photo credit Ellen Eyman, Toronto Master Gardeners</a:t>
            </a:r>
          </a:p>
        </p:txBody>
      </p:sp>
    </p:spTree>
    <p:extLst>
      <p:ext uri="{BB962C8B-B14F-4D97-AF65-F5344CB8AC3E}">
        <p14:creationId xmlns:p14="http://schemas.microsoft.com/office/powerpoint/2010/main" val="15086697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719138" indent="-719138" algn="l">
              <a:tabLst>
                <a:tab pos="719138" algn="l"/>
              </a:tabLst>
            </a:pPr>
            <a:r>
              <a:rPr lang="en-CA" dirty="0"/>
              <a:t>8c.	Beauty shots</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942DC86-BD30-4002-926D-534EFDF077B3}" type="slidenum">
              <a:rPr kumimoji="0" lang="en-CA" altLang="en-US" sz="16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CA" alt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434" y="762000"/>
            <a:ext cx="9136566" cy="5881547"/>
          </a:xfrm>
          <a:prstGeom prst="rect">
            <a:avLst/>
          </a:prstGeom>
        </p:spPr>
      </p:pic>
      <p:sp>
        <p:nvSpPr>
          <p:cNvPr id="6" name="Rectangle 5"/>
          <p:cNvSpPr/>
          <p:nvPr/>
        </p:nvSpPr>
        <p:spPr>
          <a:xfrm>
            <a:off x="5417634" y="748990"/>
            <a:ext cx="3733800" cy="461665"/>
          </a:xfrm>
          <a:prstGeom prst="rect">
            <a:avLst/>
          </a:prstGeom>
          <a:solidFill>
            <a:schemeClr val="bg1"/>
          </a:solidFill>
        </p:spPr>
        <p:txBody>
          <a:bodyPr wrap="square">
            <a:spAutoFit/>
          </a:bodyPr>
          <a:lstStyle/>
          <a:p>
            <a:pPr marR="0" lvl="0" algn="l" defTabSz="914400" rtl="0" eaLnBrk="0" fontAlgn="base" latinLnBrk="0" hangingPunct="0">
              <a:lnSpc>
                <a:spcPct val="100000"/>
              </a:lnSpc>
              <a:spcBef>
                <a:spcPct val="0"/>
              </a:spcBef>
              <a:spcAft>
                <a:spcPct val="0"/>
              </a:spcAft>
              <a:buClrTx/>
              <a:buSzTx/>
              <a:tabLst/>
              <a:defRPr/>
            </a:pPr>
            <a:r>
              <a:rPr kumimoji="0" lang="en-CA" sz="2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Photo credit Sean James</a:t>
            </a:r>
          </a:p>
        </p:txBody>
      </p:sp>
    </p:spTree>
    <p:extLst>
      <p:ext uri="{BB962C8B-B14F-4D97-AF65-F5344CB8AC3E}">
        <p14:creationId xmlns:p14="http://schemas.microsoft.com/office/powerpoint/2010/main" val="15203604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609600"/>
          </a:xfrm>
        </p:spPr>
        <p:txBody>
          <a:bodyPr/>
          <a:lstStyle/>
          <a:p>
            <a:pPr algn="l"/>
            <a:r>
              <a:rPr lang="en-CA" dirty="0"/>
              <a:t>2.	Climate Change &amp; Extreme Weather</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942DC86-BD30-4002-926D-534EFDF077B3}" type="slidenum">
              <a:rPr kumimoji="0" lang="en-CA" altLang="en-US" sz="16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CA" alt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797" y="1263832"/>
            <a:ext cx="9126203" cy="4495799"/>
          </a:xfrm>
          <a:prstGeom prst="rect">
            <a:avLst/>
          </a:prstGeom>
        </p:spPr>
      </p:pic>
    </p:spTree>
    <p:extLst>
      <p:ext uri="{BB962C8B-B14F-4D97-AF65-F5344CB8AC3E}">
        <p14:creationId xmlns:p14="http://schemas.microsoft.com/office/powerpoint/2010/main" val="406708848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0500" y="285750"/>
            <a:ext cx="8763000" cy="6572250"/>
          </a:xfrm>
          <a:prstGeom prst="rect">
            <a:avLst/>
          </a:prstGeom>
        </p:spPr>
      </p:pic>
      <p:sp>
        <p:nvSpPr>
          <p:cNvPr id="2" name="Title 1"/>
          <p:cNvSpPr>
            <a:spLocks noGrp="1"/>
          </p:cNvSpPr>
          <p:nvPr>
            <p:ph type="title"/>
          </p:nvPr>
        </p:nvSpPr>
        <p:spPr/>
        <p:txBody>
          <a:bodyPr/>
          <a:lstStyle/>
          <a:p>
            <a:pPr marL="719138" indent="-719138" algn="l">
              <a:tabLst>
                <a:tab pos="719138" algn="l"/>
              </a:tabLst>
            </a:pPr>
            <a:r>
              <a:rPr lang="en-CA" dirty="0"/>
              <a:t>8c.	Beauty shots</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942DC86-BD30-4002-926D-534EFDF077B3}" type="slidenum">
              <a:rPr kumimoji="0" lang="en-CA" altLang="en-US" sz="16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CA" alt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24880" y="6346977"/>
            <a:ext cx="3828620" cy="646232"/>
          </a:xfrm>
          <a:prstGeom prst="rect">
            <a:avLst/>
          </a:prstGeom>
        </p:spPr>
      </p:pic>
    </p:spTree>
    <p:extLst>
      <p:ext uri="{BB962C8B-B14F-4D97-AF65-F5344CB8AC3E}">
        <p14:creationId xmlns:p14="http://schemas.microsoft.com/office/powerpoint/2010/main" val="121078407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52000" y="388886"/>
            <a:ext cx="8640000" cy="6480000"/>
          </a:xfrm>
          <a:prstGeom prst="rect">
            <a:avLst/>
          </a:prstGeom>
        </p:spPr>
      </p:pic>
      <p:sp>
        <p:nvSpPr>
          <p:cNvPr id="2" name="Title 1"/>
          <p:cNvSpPr>
            <a:spLocks noGrp="1"/>
          </p:cNvSpPr>
          <p:nvPr>
            <p:ph type="title"/>
          </p:nvPr>
        </p:nvSpPr>
        <p:spPr/>
        <p:txBody>
          <a:bodyPr/>
          <a:lstStyle/>
          <a:p>
            <a:pPr marL="719138" indent="-719138" algn="l">
              <a:tabLst>
                <a:tab pos="719138" algn="l"/>
              </a:tabLst>
            </a:pPr>
            <a:r>
              <a:rPr lang="en-CA" dirty="0"/>
              <a:t>8c.	Beauty shots</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942DC86-BD30-4002-926D-534EFDF077B3}" type="slidenum">
              <a:rPr kumimoji="0" lang="en-CA" altLang="en-US" sz="16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CA" alt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 name="TextBox 5"/>
          <p:cNvSpPr txBox="1"/>
          <p:nvPr/>
        </p:nvSpPr>
        <p:spPr>
          <a:xfrm>
            <a:off x="3939000" y="6412664"/>
            <a:ext cx="4953000" cy="461665"/>
          </a:xfrm>
          <a:prstGeom prst="rect">
            <a:avLst/>
          </a:prstGeom>
          <a:solidFill>
            <a:schemeClr val="bg1"/>
          </a:solidFill>
        </p:spPr>
        <p:txBody>
          <a:bodyPr wrap="square" rtlCol="0">
            <a:spAutoFit/>
          </a:bodyPr>
          <a:lstStyle/>
          <a:p>
            <a:r>
              <a:rPr lang="en-CA" dirty="0"/>
              <a:t>Photo credit Gillian Boyd, MGOC</a:t>
            </a:r>
          </a:p>
        </p:txBody>
      </p:sp>
    </p:spTree>
    <p:extLst>
      <p:ext uri="{BB962C8B-B14F-4D97-AF65-F5344CB8AC3E}">
        <p14:creationId xmlns:p14="http://schemas.microsoft.com/office/powerpoint/2010/main" val="90544543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514350" indent="-514350" algn="l">
              <a:buFont typeface="+mj-lt"/>
              <a:buAutoNum type="arabicPeriod" startAt="9"/>
            </a:pPr>
            <a:r>
              <a:rPr lang="en-CA" dirty="0"/>
              <a:t>Conclusions</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942DC86-BD30-4002-926D-534EFDF077B3}" type="slidenum">
              <a:rPr kumimoji="0" lang="en-CA" altLang="en-US" sz="16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CA" alt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 name="TextBox 2"/>
          <p:cNvSpPr txBox="1"/>
          <p:nvPr/>
        </p:nvSpPr>
        <p:spPr>
          <a:xfrm>
            <a:off x="228600" y="794657"/>
            <a:ext cx="8915400" cy="6571030"/>
          </a:xfrm>
          <a:prstGeom prst="rect">
            <a:avLst/>
          </a:prstGeom>
          <a:noFill/>
        </p:spPr>
        <p:txBody>
          <a:bodyPr wrap="square" rtlCol="0">
            <a:spAutoFit/>
          </a:bodyPr>
          <a:lstStyle/>
          <a:p>
            <a:pPr marL="457200" marR="0" lvl="0" indent="-457200" algn="l" defTabSz="914400" rtl="0" eaLnBrk="0" fontAlgn="base" latinLnBrk="0" hangingPunct="0">
              <a:lnSpc>
                <a:spcPct val="100000"/>
              </a:lnSpc>
              <a:spcBef>
                <a:spcPts val="0"/>
              </a:spcBef>
              <a:spcAft>
                <a:spcPct val="0"/>
              </a:spcAft>
              <a:buClrTx/>
              <a:buSzTx/>
              <a:buFont typeface="Wingdings" panose="05000000000000000000" pitchFamily="2" charset="2"/>
              <a:buChar char="§"/>
              <a:tabLst/>
              <a:defRPr/>
            </a:pPr>
            <a:r>
              <a:rPr lang="en-CA" sz="3200" dirty="0">
                <a:solidFill>
                  <a:srgbClr val="000000"/>
                </a:solidFill>
              </a:rPr>
              <a:t>Analyse where water runs off your garden.</a:t>
            </a:r>
          </a:p>
          <a:p>
            <a:pPr marL="457200" marR="0" lvl="0" indent="-457200" algn="l" defTabSz="914400" rtl="0" eaLnBrk="0" fontAlgn="base" latinLnBrk="0" hangingPunct="0">
              <a:lnSpc>
                <a:spcPct val="100000"/>
              </a:lnSpc>
              <a:spcBef>
                <a:spcPts val="0"/>
              </a:spcBef>
              <a:spcAft>
                <a:spcPct val="0"/>
              </a:spcAft>
              <a:buClrTx/>
              <a:buSzTx/>
              <a:buFont typeface="Wingdings" panose="05000000000000000000" pitchFamily="2" charset="2"/>
              <a:buChar char="§"/>
              <a:tabLst/>
              <a:defRPr/>
            </a:pPr>
            <a:r>
              <a:rPr kumimoji="0" lang="en-CA" sz="3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Rethink garden design and</a:t>
            </a:r>
            <a:r>
              <a:rPr kumimoji="0" lang="en-CA" sz="3200" b="0" i="0" u="none" strike="noStrike" kern="1200" cap="none" spc="0" normalizeH="0" noProof="0" dirty="0">
                <a:ln>
                  <a:noFill/>
                </a:ln>
                <a:solidFill>
                  <a:srgbClr val="000000"/>
                </a:solidFill>
                <a:effectLst/>
                <a:uLnTx/>
                <a:uFillTx/>
                <a:latin typeface="Arial" panose="020B0604020202020204" pitchFamily="34" charset="0"/>
                <a:ea typeface="+mn-ea"/>
                <a:cs typeface="+mn-cs"/>
              </a:rPr>
              <a:t> hardscaping to slow or prevent run-off.</a:t>
            </a:r>
          </a:p>
          <a:p>
            <a:pPr marL="457200" marR="0" lvl="0" indent="-457200" algn="l" defTabSz="914400" rtl="0" eaLnBrk="0" fontAlgn="base" latinLnBrk="0" hangingPunct="0">
              <a:lnSpc>
                <a:spcPct val="100000"/>
              </a:lnSpc>
              <a:spcBef>
                <a:spcPts val="0"/>
              </a:spcBef>
              <a:spcAft>
                <a:spcPct val="0"/>
              </a:spcAft>
              <a:buClrTx/>
              <a:buSzTx/>
              <a:buFont typeface="Wingdings" panose="05000000000000000000" pitchFamily="2" charset="2"/>
              <a:buChar char="§"/>
              <a:tabLst/>
              <a:defRPr/>
            </a:pPr>
            <a:r>
              <a:rPr lang="en-CA" sz="3200" baseline="0" dirty="0">
                <a:solidFill>
                  <a:srgbClr val="000000"/>
                </a:solidFill>
              </a:rPr>
              <a:t>Invest</a:t>
            </a:r>
            <a:r>
              <a:rPr lang="en-CA" sz="3200" dirty="0">
                <a:solidFill>
                  <a:srgbClr val="000000"/>
                </a:solidFill>
              </a:rPr>
              <a:t> in water capture technology</a:t>
            </a:r>
          </a:p>
          <a:p>
            <a:pPr marL="457200" marR="0" lvl="0" indent="-457200" algn="l" defTabSz="914400" rtl="0" eaLnBrk="0" fontAlgn="base" latinLnBrk="0" hangingPunct="0">
              <a:lnSpc>
                <a:spcPct val="100000"/>
              </a:lnSpc>
              <a:spcBef>
                <a:spcPts val="0"/>
              </a:spcBef>
              <a:spcAft>
                <a:spcPct val="0"/>
              </a:spcAft>
              <a:buClrTx/>
              <a:buSzTx/>
              <a:buFont typeface="Wingdings" panose="05000000000000000000" pitchFamily="2" charset="2"/>
              <a:buChar char="§"/>
              <a:tabLst/>
              <a:defRPr/>
            </a:pPr>
            <a:r>
              <a:rPr kumimoji="0" lang="en-CA" sz="3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Water</a:t>
            </a:r>
            <a:r>
              <a:rPr kumimoji="0" lang="en-CA" sz="3200" b="0" i="0" u="none" strike="noStrike" kern="1200" cap="none" spc="0" normalizeH="0" noProof="0" dirty="0">
                <a:ln>
                  <a:noFill/>
                </a:ln>
                <a:solidFill>
                  <a:srgbClr val="000000"/>
                </a:solidFill>
                <a:effectLst/>
                <a:uLnTx/>
                <a:uFillTx/>
                <a:latin typeface="Arial" panose="020B0604020202020204" pitchFamily="34" charset="0"/>
                <a:ea typeface="+mn-ea"/>
                <a:cs typeface="+mn-cs"/>
              </a:rPr>
              <a:t> wisely – right amount, right frequency, right time of day, right technology</a:t>
            </a:r>
          </a:p>
          <a:p>
            <a:pPr marL="457200" marR="0" lvl="0" indent="-457200" algn="l" defTabSz="914400" rtl="0" eaLnBrk="0" fontAlgn="base" latinLnBrk="0" hangingPunct="0">
              <a:lnSpc>
                <a:spcPct val="100000"/>
              </a:lnSpc>
              <a:spcBef>
                <a:spcPts val="0"/>
              </a:spcBef>
              <a:spcAft>
                <a:spcPct val="0"/>
              </a:spcAft>
              <a:buClrTx/>
              <a:buSzTx/>
              <a:buFont typeface="Wingdings" panose="05000000000000000000" pitchFamily="2" charset="2"/>
              <a:buChar char="§"/>
              <a:tabLst/>
              <a:defRPr/>
            </a:pPr>
            <a:r>
              <a:rPr lang="en-CA" sz="3200" noProof="0" dirty="0">
                <a:solidFill>
                  <a:srgbClr val="000000"/>
                </a:solidFill>
              </a:rPr>
              <a:t>Retain soil moisture via soil amendments, mulch and shade</a:t>
            </a:r>
          </a:p>
          <a:p>
            <a:pPr marL="457200" marR="0" lvl="0" indent="-457200" algn="l" defTabSz="914400" rtl="0" eaLnBrk="0" fontAlgn="base" latinLnBrk="0" hangingPunct="0">
              <a:lnSpc>
                <a:spcPct val="100000"/>
              </a:lnSpc>
              <a:spcBef>
                <a:spcPts val="0"/>
              </a:spcBef>
              <a:spcAft>
                <a:spcPct val="0"/>
              </a:spcAft>
              <a:buClrTx/>
              <a:buSzTx/>
              <a:buFont typeface="Wingdings" panose="05000000000000000000" pitchFamily="2" charset="2"/>
              <a:buChar char="§"/>
              <a:tabLst/>
              <a:defRPr/>
            </a:pPr>
            <a:r>
              <a:rPr lang="en-CA" sz="3200" noProof="0" dirty="0">
                <a:solidFill>
                  <a:srgbClr val="000000"/>
                </a:solidFill>
              </a:rPr>
              <a:t>Place plants according to hydro-zones</a:t>
            </a:r>
          </a:p>
          <a:p>
            <a:pPr marL="457200" marR="0" lvl="0" indent="-457200" algn="l" defTabSz="914400" rtl="0" eaLnBrk="0" fontAlgn="base" latinLnBrk="0" hangingPunct="0">
              <a:lnSpc>
                <a:spcPct val="100000"/>
              </a:lnSpc>
              <a:spcBef>
                <a:spcPts val="0"/>
              </a:spcBef>
              <a:spcAft>
                <a:spcPct val="0"/>
              </a:spcAft>
              <a:buClrTx/>
              <a:buSzTx/>
              <a:buFont typeface="Wingdings" panose="05000000000000000000" pitchFamily="2" charset="2"/>
              <a:buChar char="§"/>
              <a:tabLst/>
              <a:defRPr/>
            </a:pPr>
            <a:r>
              <a:rPr lang="en-CA" sz="3200" noProof="0" dirty="0">
                <a:solidFill>
                  <a:srgbClr val="000000"/>
                </a:solidFill>
              </a:rPr>
              <a:t>Transplant properly and take time to get plants properly established.</a:t>
            </a:r>
          </a:p>
          <a:p>
            <a:pPr marL="457200" marR="0" lvl="0" indent="-457200" algn="l" defTabSz="914400" rtl="0" eaLnBrk="0" fontAlgn="base" latinLnBrk="0" hangingPunct="0">
              <a:lnSpc>
                <a:spcPct val="100000"/>
              </a:lnSpc>
              <a:spcBef>
                <a:spcPts val="0"/>
              </a:spcBef>
              <a:spcAft>
                <a:spcPct val="0"/>
              </a:spcAft>
              <a:buClrTx/>
              <a:buSzTx/>
              <a:buFont typeface="Wingdings" panose="05000000000000000000" pitchFamily="2" charset="2"/>
              <a:buChar char="§"/>
              <a:tabLst/>
              <a:defRPr/>
            </a:pPr>
            <a:r>
              <a:rPr lang="en-CA" sz="3200" dirty="0">
                <a:solidFill>
                  <a:srgbClr val="000000"/>
                </a:solidFill>
              </a:rPr>
              <a:t>Enjoy the results, save money &amp; feel virtuous.</a:t>
            </a:r>
            <a:endParaRPr lang="en-CA" sz="3200" noProof="0" dirty="0">
              <a:solidFill>
                <a:srgbClr val="000000"/>
              </a:solidFill>
            </a:endParaRPr>
          </a:p>
          <a:p>
            <a:pPr marL="457200" marR="0" lvl="0" indent="-457200" algn="l" defTabSz="914400" rtl="0" eaLnBrk="0" fontAlgn="base" latinLnBrk="0" hangingPunct="0">
              <a:lnSpc>
                <a:spcPct val="100000"/>
              </a:lnSpc>
              <a:spcBef>
                <a:spcPts val="600"/>
              </a:spcBef>
              <a:spcAft>
                <a:spcPct val="0"/>
              </a:spcAft>
              <a:buClrTx/>
              <a:buSzTx/>
              <a:buFont typeface="Wingdings" panose="05000000000000000000" pitchFamily="2" charset="2"/>
              <a:buChar char="§"/>
              <a:tabLst/>
              <a:defRPr/>
            </a:pPr>
            <a:endParaRPr kumimoji="0" lang="en-CA" sz="3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6859743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514350" indent="-514350" algn="l">
              <a:buFont typeface="+mj-lt"/>
              <a:buAutoNum type="arabicPeriod" startAt="10"/>
            </a:pPr>
            <a:r>
              <a:rPr lang="en-CA" dirty="0"/>
              <a:t>Q&amp;A</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942DC86-BD30-4002-926D-534EFDF077B3}" type="slidenum">
              <a:rPr kumimoji="0" lang="en-CA" altLang="en-US" sz="16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CA" alt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 name="TextBox 2"/>
          <p:cNvSpPr txBox="1"/>
          <p:nvPr/>
        </p:nvSpPr>
        <p:spPr>
          <a:xfrm>
            <a:off x="304800" y="914400"/>
            <a:ext cx="8686800" cy="3939540"/>
          </a:xfrm>
          <a:prstGeom prst="rect">
            <a:avLst/>
          </a:prstGeom>
          <a:noFill/>
        </p:spPr>
        <p:txBody>
          <a:bodyPr wrap="square" rtlCol="0">
            <a:spAutoFit/>
          </a:bodyPr>
          <a:lstStyle/>
          <a:p>
            <a:pPr marR="0" lvl="0" algn="ctr" defTabSz="914400" rtl="0" eaLnBrk="0" fontAlgn="base" latinLnBrk="0" hangingPunct="0">
              <a:lnSpc>
                <a:spcPct val="100000"/>
              </a:lnSpc>
              <a:spcBef>
                <a:spcPts val="600"/>
              </a:spcBef>
              <a:spcAft>
                <a:spcPct val="0"/>
              </a:spcAft>
              <a:buClrTx/>
              <a:buSzTx/>
              <a:tabLst/>
              <a:defRPr/>
            </a:pPr>
            <a:r>
              <a:rPr kumimoji="0" lang="en-CA" sz="25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t>
            </a:r>
          </a:p>
        </p:txBody>
      </p:sp>
    </p:spTree>
    <p:extLst>
      <p:ext uri="{BB962C8B-B14F-4D97-AF65-F5344CB8AC3E}">
        <p14:creationId xmlns:p14="http://schemas.microsoft.com/office/powerpoint/2010/main" val="392157191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5538" name="Slide Number Placeholder 3"/>
          <p:cNvSpPr>
            <a:spLocks noGrp="1"/>
          </p:cNvSpPr>
          <p:nvPr>
            <p:ph type="sldNum" sz="quarter" idx="10"/>
          </p:nvPr>
        </p:nvSpPr>
        <p:spPr>
          <a:noFill/>
        </p:spPr>
        <p:txBody>
          <a:bodyPr/>
          <a:lstStyle>
            <a:lvl1pPr>
              <a:spcBef>
                <a:spcPct val="20000"/>
              </a:spcBef>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402D1A4-AB0D-4004-AE35-7743BA25582B}" type="slidenum">
              <a:rPr kumimoji="0" lang="en-CA" altLang="en-US" sz="16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en-CA" alt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6626" name="Rectangle 2"/>
          <p:cNvSpPr>
            <a:spLocks noGrp="1" noChangeArrowheads="1"/>
          </p:cNvSpPr>
          <p:nvPr>
            <p:ph type="title"/>
          </p:nvPr>
        </p:nvSpPr>
        <p:spPr/>
        <p:txBody>
          <a:bodyPr/>
          <a:lstStyle/>
          <a:p>
            <a:pPr marL="187325" eaLnBrk="1" hangingPunct="1">
              <a:defRPr/>
            </a:pPr>
            <a:r>
              <a:rPr lang="en-CA" altLang="en-US" dirty="0"/>
              <a:t>Where to find us – </a:t>
            </a:r>
            <a:r>
              <a:rPr lang="en-CA" altLang="en-US" dirty="0" err="1"/>
              <a:t>Où</a:t>
            </a:r>
            <a:r>
              <a:rPr lang="en-CA" altLang="en-US" dirty="0"/>
              <a:t> nous </a:t>
            </a:r>
            <a:r>
              <a:rPr lang="en-CA" altLang="en-US" dirty="0" err="1"/>
              <a:t>trouver</a:t>
            </a:r>
            <a:endParaRPr lang="en-CA" altLang="en-US" dirty="0"/>
          </a:p>
        </p:txBody>
      </p:sp>
      <p:sp>
        <p:nvSpPr>
          <p:cNvPr id="26627" name="Rectangle 3"/>
          <p:cNvSpPr>
            <a:spLocks noGrp="1" noChangeArrowheads="1"/>
          </p:cNvSpPr>
          <p:nvPr>
            <p:ph type="body" idx="1"/>
          </p:nvPr>
        </p:nvSpPr>
        <p:spPr>
          <a:xfrm>
            <a:off x="266700" y="860425"/>
            <a:ext cx="8610600" cy="5845175"/>
          </a:xfrm>
        </p:spPr>
        <p:txBody>
          <a:bodyPr/>
          <a:lstStyle/>
          <a:p>
            <a:pPr marL="288925" indent="-288925" algn="ctr" eaLnBrk="1" hangingPunct="1">
              <a:lnSpc>
                <a:spcPct val="80000"/>
              </a:lnSpc>
              <a:spcBef>
                <a:spcPts val="400"/>
              </a:spcBef>
              <a:buFont typeface="Wingdings" panose="05000000000000000000" pitchFamily="2" charset="2"/>
              <a:buNone/>
              <a:tabLst>
                <a:tab pos="288925" algn="l"/>
              </a:tabLst>
            </a:pPr>
            <a:r>
              <a:rPr lang="en-CA" altLang="en-US" sz="2800" b="1" dirty="0"/>
              <a:t>Master Gardeners of Ottawa-Carleton</a:t>
            </a:r>
          </a:p>
          <a:p>
            <a:pPr marL="288925" indent="-288925" algn="ctr" eaLnBrk="1" hangingPunct="1">
              <a:lnSpc>
                <a:spcPct val="80000"/>
              </a:lnSpc>
              <a:spcBef>
                <a:spcPts val="400"/>
              </a:spcBef>
              <a:buFont typeface="Wingdings" panose="05000000000000000000" pitchFamily="2" charset="2"/>
              <a:buNone/>
              <a:tabLst>
                <a:tab pos="288925" algn="l"/>
              </a:tabLst>
            </a:pPr>
            <a:r>
              <a:rPr lang="en-CA" altLang="en-US" sz="2200" b="1" dirty="0"/>
              <a:t>Questions on zone 4a thru 5b only please.</a:t>
            </a:r>
          </a:p>
          <a:p>
            <a:pPr marL="288925" indent="-288925" algn="ctr" eaLnBrk="1" hangingPunct="1">
              <a:lnSpc>
                <a:spcPct val="80000"/>
              </a:lnSpc>
              <a:spcBef>
                <a:spcPts val="400"/>
              </a:spcBef>
              <a:buFont typeface="Wingdings" panose="05000000000000000000" pitchFamily="2" charset="2"/>
              <a:buNone/>
              <a:tabLst>
                <a:tab pos="288925" algn="l"/>
              </a:tabLst>
            </a:pPr>
            <a:endParaRPr lang="en-CA" altLang="en-US" sz="800" b="1" dirty="0"/>
          </a:p>
          <a:p>
            <a:pPr marL="288925" indent="-288925" algn="ctr" eaLnBrk="1" hangingPunct="1">
              <a:lnSpc>
                <a:spcPct val="80000"/>
              </a:lnSpc>
              <a:spcBef>
                <a:spcPts val="400"/>
              </a:spcBef>
              <a:buFont typeface="Wingdings" panose="05000000000000000000" pitchFamily="2" charset="2"/>
              <a:buNone/>
              <a:tabLst>
                <a:tab pos="288925" algn="l"/>
              </a:tabLst>
            </a:pPr>
            <a:r>
              <a:rPr lang="en-CA" altLang="en-US" sz="2800" b="1" dirty="0"/>
              <a:t>Website: http://mgottawa.ca </a:t>
            </a:r>
          </a:p>
          <a:p>
            <a:pPr marL="288925" indent="-288925" algn="ctr" eaLnBrk="1" hangingPunct="1">
              <a:lnSpc>
                <a:spcPct val="80000"/>
              </a:lnSpc>
              <a:spcBef>
                <a:spcPts val="400"/>
              </a:spcBef>
              <a:buFont typeface="Wingdings" panose="05000000000000000000" pitchFamily="2" charset="2"/>
              <a:buNone/>
              <a:tabLst>
                <a:tab pos="288925" algn="l"/>
              </a:tabLst>
            </a:pPr>
            <a:endParaRPr lang="en-CA" altLang="en-US" sz="800" b="1" dirty="0"/>
          </a:p>
          <a:p>
            <a:pPr marL="288925" indent="-288925" algn="ctr" eaLnBrk="1" hangingPunct="1">
              <a:lnSpc>
                <a:spcPct val="80000"/>
              </a:lnSpc>
              <a:spcBef>
                <a:spcPts val="400"/>
              </a:spcBef>
              <a:buNone/>
              <a:tabLst>
                <a:tab pos="288925" algn="l"/>
              </a:tabLst>
            </a:pPr>
            <a:r>
              <a:rPr lang="en-CA" altLang="en-US" sz="2800" b="1" dirty="0"/>
              <a:t>Facebook: </a:t>
            </a:r>
            <a:r>
              <a:rPr lang="en-CA" altLang="en-US" sz="2400" b="1" dirty="0"/>
              <a:t>https://www.facebook.com/groups/819730788084134/</a:t>
            </a:r>
            <a:r>
              <a:rPr lang="en-CA" altLang="en-US" sz="2800" b="1" dirty="0"/>
              <a:t> </a:t>
            </a:r>
          </a:p>
          <a:p>
            <a:pPr marL="288925" indent="-288925" algn="ctr" eaLnBrk="1" hangingPunct="1">
              <a:lnSpc>
                <a:spcPct val="80000"/>
              </a:lnSpc>
              <a:spcBef>
                <a:spcPts val="400"/>
              </a:spcBef>
              <a:buFont typeface="Wingdings" panose="05000000000000000000" pitchFamily="2" charset="2"/>
              <a:buNone/>
              <a:tabLst>
                <a:tab pos="288925" algn="l"/>
              </a:tabLst>
            </a:pPr>
            <a:endParaRPr lang="en-CA" altLang="en-US" sz="800" b="1" dirty="0"/>
          </a:p>
          <a:p>
            <a:pPr marL="288925" indent="-288925" algn="ctr" eaLnBrk="1" hangingPunct="1">
              <a:lnSpc>
                <a:spcPct val="80000"/>
              </a:lnSpc>
              <a:spcBef>
                <a:spcPts val="400"/>
              </a:spcBef>
              <a:buFont typeface="Wingdings" panose="05000000000000000000" pitchFamily="2" charset="2"/>
              <a:buNone/>
              <a:tabLst>
                <a:tab pos="288925" algn="l"/>
              </a:tabLst>
            </a:pPr>
            <a:r>
              <a:rPr lang="en-CA" altLang="en-US" sz="2800" b="1" dirty="0"/>
              <a:t>EMAIL: mgoc_helpline@yahoo.ca</a:t>
            </a:r>
            <a:br>
              <a:rPr lang="en-CA" altLang="en-US" sz="2800" b="1" dirty="0"/>
            </a:br>
            <a:r>
              <a:rPr lang="en-CA" altLang="en-US" sz="2200" b="1" dirty="0"/>
              <a:t>We try to respond within 48 hours.</a:t>
            </a:r>
          </a:p>
          <a:p>
            <a:pPr marL="288925" indent="-288925" algn="ctr" eaLnBrk="1" hangingPunct="1">
              <a:lnSpc>
                <a:spcPct val="80000"/>
              </a:lnSpc>
              <a:spcBef>
                <a:spcPts val="400"/>
              </a:spcBef>
              <a:buFont typeface="Wingdings" panose="05000000000000000000" pitchFamily="2" charset="2"/>
              <a:buNone/>
              <a:tabLst>
                <a:tab pos="288925" algn="l"/>
              </a:tabLst>
            </a:pPr>
            <a:endParaRPr lang="en-CA" altLang="en-US" sz="800" b="1" dirty="0"/>
          </a:p>
          <a:p>
            <a:pPr marL="288925" indent="-288925" algn="ctr" eaLnBrk="1" hangingPunct="1">
              <a:lnSpc>
                <a:spcPct val="80000"/>
              </a:lnSpc>
              <a:spcBef>
                <a:spcPts val="400"/>
              </a:spcBef>
              <a:buFont typeface="Wingdings" panose="05000000000000000000" pitchFamily="2" charset="2"/>
              <a:buNone/>
              <a:tabLst>
                <a:tab pos="288925" algn="l"/>
              </a:tabLst>
            </a:pPr>
            <a:r>
              <a:rPr lang="en-CA" altLang="en-US" b="1" dirty="0"/>
              <a:t>Seasonal Market Clinics:</a:t>
            </a:r>
          </a:p>
          <a:p>
            <a:pPr marL="288925" indent="-288925" algn="ctr" eaLnBrk="1" hangingPunct="1">
              <a:lnSpc>
                <a:spcPct val="80000"/>
              </a:lnSpc>
              <a:spcBef>
                <a:spcPts val="400"/>
              </a:spcBef>
              <a:buFont typeface="Wingdings" panose="05000000000000000000" pitchFamily="2" charset="2"/>
              <a:buNone/>
              <a:tabLst>
                <a:tab pos="288925" algn="l"/>
              </a:tabLst>
            </a:pPr>
            <a:r>
              <a:rPr lang="en-CA" altLang="en-US" b="1" dirty="0">
                <a:solidFill>
                  <a:srgbClr val="FF3300"/>
                </a:solidFill>
              </a:rPr>
              <a:t>In non-COVID times</a:t>
            </a:r>
          </a:p>
          <a:p>
            <a:pPr marL="288925" indent="-288925" algn="ctr" eaLnBrk="1" hangingPunct="1">
              <a:lnSpc>
                <a:spcPct val="80000"/>
              </a:lnSpc>
              <a:spcBef>
                <a:spcPts val="400"/>
              </a:spcBef>
              <a:buFont typeface="Wingdings" panose="05000000000000000000" pitchFamily="2" charset="2"/>
              <a:buNone/>
              <a:tabLst>
                <a:tab pos="288925" algn="l"/>
              </a:tabLst>
            </a:pPr>
            <a:r>
              <a:rPr lang="en-CA" altLang="en-US" sz="2200" b="1" dirty="0" err="1"/>
              <a:t>Byward</a:t>
            </a:r>
            <a:r>
              <a:rPr lang="en-CA" altLang="en-US" sz="2200" b="1" dirty="0"/>
              <a:t>, Carp, Cumberland, Main Street, North Gower,</a:t>
            </a:r>
          </a:p>
          <a:p>
            <a:pPr marL="288925" indent="-288925" algn="ctr" eaLnBrk="1" hangingPunct="1">
              <a:lnSpc>
                <a:spcPct val="80000"/>
              </a:lnSpc>
              <a:spcBef>
                <a:spcPts val="400"/>
              </a:spcBef>
              <a:buFont typeface="Wingdings" panose="05000000000000000000" pitchFamily="2" charset="2"/>
              <a:buNone/>
              <a:tabLst>
                <a:tab pos="288925" algn="l"/>
              </a:tabLst>
            </a:pPr>
            <a:r>
              <a:rPr lang="en-CA" altLang="en-US" sz="2200" b="1" dirty="0"/>
              <a:t>Ottawa, Parkdale, Riverside South, </a:t>
            </a:r>
            <a:r>
              <a:rPr lang="en-CA" altLang="en-US" sz="2200" b="1" dirty="0" err="1"/>
              <a:t>Westboro</a:t>
            </a:r>
            <a:r>
              <a:rPr lang="en-CA" altLang="en-US" sz="2200" b="1" dirty="0"/>
              <a:t>, </a:t>
            </a:r>
            <a:r>
              <a:rPr lang="en-CA" altLang="en-US" sz="2200" b="1" dirty="0" err="1"/>
              <a:t>Kemptville</a:t>
            </a:r>
            <a:endParaRPr lang="en-CA" altLang="en-US" sz="2200" b="1" dirty="0"/>
          </a:p>
          <a:p>
            <a:pPr marL="288925" indent="-288925" algn="ctr" eaLnBrk="1" hangingPunct="1">
              <a:lnSpc>
                <a:spcPct val="80000"/>
              </a:lnSpc>
              <a:spcBef>
                <a:spcPts val="400"/>
              </a:spcBef>
              <a:buFont typeface="Wingdings" panose="05000000000000000000" pitchFamily="2" charset="2"/>
              <a:buNone/>
              <a:tabLst>
                <a:tab pos="288925" algn="l"/>
              </a:tabLst>
            </a:pPr>
            <a:endParaRPr lang="en-CA" altLang="en-US" sz="800" b="1" dirty="0"/>
          </a:p>
          <a:p>
            <a:pPr marL="288925" indent="-288925" algn="ctr" eaLnBrk="1" hangingPunct="1">
              <a:lnSpc>
                <a:spcPct val="80000"/>
              </a:lnSpc>
              <a:spcBef>
                <a:spcPts val="400"/>
              </a:spcBef>
              <a:buFont typeface="Wingdings" panose="05000000000000000000" pitchFamily="2" charset="2"/>
              <a:buNone/>
              <a:tabLst>
                <a:tab pos="288925" algn="l"/>
              </a:tabLst>
            </a:pPr>
            <a:r>
              <a:rPr lang="en-CA" altLang="en-US" b="1" dirty="0"/>
              <a:t>Special Events:</a:t>
            </a:r>
          </a:p>
          <a:p>
            <a:pPr marL="288925" indent="-288925" algn="ctr" eaLnBrk="1" hangingPunct="1">
              <a:lnSpc>
                <a:spcPct val="80000"/>
              </a:lnSpc>
              <a:spcBef>
                <a:spcPts val="400"/>
              </a:spcBef>
              <a:buFont typeface="Wingdings" panose="05000000000000000000" pitchFamily="2" charset="2"/>
              <a:buNone/>
              <a:tabLst>
                <a:tab pos="288925" algn="l"/>
              </a:tabLst>
            </a:pPr>
            <a:r>
              <a:rPr lang="en-CA" altLang="en-US" sz="2200" b="1" dirty="0"/>
              <a:t>Ottawa Home &amp; Garden Show, Seedy Saturday, Carp Garlic Festival, Richmond Fair  </a:t>
            </a:r>
          </a:p>
        </p:txBody>
      </p:sp>
    </p:spTree>
    <p:extLst>
      <p:ext uri="{BB962C8B-B14F-4D97-AF65-F5344CB8AC3E}">
        <p14:creationId xmlns:p14="http://schemas.microsoft.com/office/powerpoint/2010/main" val="371896380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6627">
                                            <p:txEl>
                                              <p:pRg st="0" end="0"/>
                                            </p:txEl>
                                          </p:spTgt>
                                        </p:tgtEl>
                                        <p:attrNameLst>
                                          <p:attrName>style.visibility</p:attrName>
                                        </p:attrNameLst>
                                      </p:cBhvr>
                                      <p:to>
                                        <p:strVal val="visible"/>
                                      </p:to>
                                    </p:set>
                                    <p:animEffect transition="in" filter="fade">
                                      <p:cBhvr>
                                        <p:cTn id="7" dur="1000"/>
                                        <p:tgtEl>
                                          <p:spTgt spid="26627">
                                            <p:txEl>
                                              <p:pRg st="0" end="0"/>
                                            </p:txEl>
                                          </p:spTgt>
                                        </p:tgtEl>
                                      </p:cBhvr>
                                    </p:animEffect>
                                    <p:anim calcmode="lin" valueType="num">
                                      <p:cBhvr>
                                        <p:cTn id="8" dur="1000" fill="hold"/>
                                        <p:tgtEl>
                                          <p:spTgt spid="2662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6627">
                                            <p:txEl>
                                              <p:pRg st="0" end="0"/>
                                            </p:txEl>
                                          </p:spTgt>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26627">
                                            <p:txEl>
                                              <p:pRg st="1" end="1"/>
                                            </p:txEl>
                                          </p:spTgt>
                                        </p:tgtEl>
                                        <p:attrNameLst>
                                          <p:attrName>style.visibility</p:attrName>
                                        </p:attrNameLst>
                                      </p:cBhvr>
                                      <p:to>
                                        <p:strVal val="visible"/>
                                      </p:to>
                                    </p:set>
                                    <p:animEffect transition="in" filter="fade">
                                      <p:cBhvr>
                                        <p:cTn id="13" dur="1000"/>
                                        <p:tgtEl>
                                          <p:spTgt spid="26627">
                                            <p:txEl>
                                              <p:pRg st="1" end="1"/>
                                            </p:txEl>
                                          </p:spTgt>
                                        </p:tgtEl>
                                      </p:cBhvr>
                                    </p:animEffect>
                                    <p:anim calcmode="lin" valueType="num">
                                      <p:cBhvr>
                                        <p:cTn id="14" dur="1000" fill="hold"/>
                                        <p:tgtEl>
                                          <p:spTgt spid="26627">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2662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26627">
                                            <p:txEl>
                                              <p:pRg st="3" end="3"/>
                                            </p:txEl>
                                          </p:spTgt>
                                        </p:tgtEl>
                                        <p:attrNameLst>
                                          <p:attrName>style.visibility</p:attrName>
                                        </p:attrNameLst>
                                      </p:cBhvr>
                                      <p:to>
                                        <p:strVal val="visible"/>
                                      </p:to>
                                    </p:set>
                                    <p:animEffect transition="in" filter="fade">
                                      <p:cBhvr>
                                        <p:cTn id="20" dur="1000"/>
                                        <p:tgtEl>
                                          <p:spTgt spid="26627">
                                            <p:txEl>
                                              <p:pRg st="3" end="3"/>
                                            </p:txEl>
                                          </p:spTgt>
                                        </p:tgtEl>
                                      </p:cBhvr>
                                    </p:animEffect>
                                    <p:anim calcmode="lin" valueType="num">
                                      <p:cBhvr>
                                        <p:cTn id="21" dur="1000" fill="hold"/>
                                        <p:tgtEl>
                                          <p:spTgt spid="26627">
                                            <p:txEl>
                                              <p:pRg st="3" end="3"/>
                                            </p:txEl>
                                          </p:spTgt>
                                        </p:tgtEl>
                                        <p:attrNameLst>
                                          <p:attrName>ppt_x</p:attrName>
                                        </p:attrNameLst>
                                      </p:cBhvr>
                                      <p:tavLst>
                                        <p:tav tm="0">
                                          <p:val>
                                            <p:strVal val="#ppt_x"/>
                                          </p:val>
                                        </p:tav>
                                        <p:tav tm="100000">
                                          <p:val>
                                            <p:strVal val="#ppt_x"/>
                                          </p:val>
                                        </p:tav>
                                      </p:tavLst>
                                    </p:anim>
                                    <p:anim calcmode="lin" valueType="num">
                                      <p:cBhvr>
                                        <p:cTn id="22" dur="1000" fill="hold"/>
                                        <p:tgtEl>
                                          <p:spTgt spid="2662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26627">
                                            <p:txEl>
                                              <p:pRg st="5" end="5"/>
                                            </p:txEl>
                                          </p:spTgt>
                                        </p:tgtEl>
                                        <p:attrNameLst>
                                          <p:attrName>style.visibility</p:attrName>
                                        </p:attrNameLst>
                                      </p:cBhvr>
                                      <p:to>
                                        <p:strVal val="visible"/>
                                      </p:to>
                                    </p:set>
                                    <p:animEffect transition="in" filter="fade">
                                      <p:cBhvr>
                                        <p:cTn id="27" dur="1000"/>
                                        <p:tgtEl>
                                          <p:spTgt spid="26627">
                                            <p:txEl>
                                              <p:pRg st="5" end="5"/>
                                            </p:txEl>
                                          </p:spTgt>
                                        </p:tgtEl>
                                      </p:cBhvr>
                                    </p:animEffect>
                                    <p:anim calcmode="lin" valueType="num">
                                      <p:cBhvr>
                                        <p:cTn id="28" dur="1000" fill="hold"/>
                                        <p:tgtEl>
                                          <p:spTgt spid="26627">
                                            <p:txEl>
                                              <p:pRg st="5" end="5"/>
                                            </p:txEl>
                                          </p:spTgt>
                                        </p:tgtEl>
                                        <p:attrNameLst>
                                          <p:attrName>ppt_x</p:attrName>
                                        </p:attrNameLst>
                                      </p:cBhvr>
                                      <p:tavLst>
                                        <p:tav tm="0">
                                          <p:val>
                                            <p:strVal val="#ppt_x"/>
                                          </p:val>
                                        </p:tav>
                                        <p:tav tm="100000">
                                          <p:val>
                                            <p:strVal val="#ppt_x"/>
                                          </p:val>
                                        </p:tav>
                                      </p:tavLst>
                                    </p:anim>
                                    <p:anim calcmode="lin" valueType="num">
                                      <p:cBhvr>
                                        <p:cTn id="29" dur="1000" fill="hold"/>
                                        <p:tgtEl>
                                          <p:spTgt spid="26627">
                                            <p:txEl>
                                              <p:pRg st="5" end="5"/>
                                            </p:txEl>
                                          </p:spTgt>
                                        </p:tgtEl>
                                        <p:attrNameLst>
                                          <p:attrName>ppt_y</p:attrName>
                                        </p:attrNameLst>
                                      </p:cBhvr>
                                      <p:tavLst>
                                        <p:tav tm="0">
                                          <p:val>
                                            <p:strVal val="#ppt_y+.1"/>
                                          </p:val>
                                        </p:tav>
                                        <p:tav tm="100000">
                                          <p:val>
                                            <p:strVal val="#ppt_y"/>
                                          </p:val>
                                        </p:tav>
                                      </p:tavLst>
                                    </p:anim>
                                  </p:childTnLst>
                                </p:cTn>
                              </p:par>
                            </p:childTnLst>
                          </p:cTn>
                        </p:par>
                        <p:par>
                          <p:cTn id="30" fill="hold" nodeType="afterGroup">
                            <p:stCondLst>
                              <p:cond delay="1000"/>
                            </p:stCondLst>
                            <p:childTnLst>
                              <p:par>
                                <p:cTn id="31" presetID="42" presetClass="entr" presetSubtype="0" fill="hold" grpId="0" nodeType="afterEffect">
                                  <p:stCondLst>
                                    <p:cond delay="0"/>
                                  </p:stCondLst>
                                  <p:childTnLst>
                                    <p:set>
                                      <p:cBhvr>
                                        <p:cTn id="32" dur="1" fill="hold">
                                          <p:stCondLst>
                                            <p:cond delay="0"/>
                                          </p:stCondLst>
                                        </p:cTn>
                                        <p:tgtEl>
                                          <p:spTgt spid="26627">
                                            <p:txEl>
                                              <p:pRg st="7" end="7"/>
                                            </p:txEl>
                                          </p:spTgt>
                                        </p:tgtEl>
                                        <p:attrNameLst>
                                          <p:attrName>style.visibility</p:attrName>
                                        </p:attrNameLst>
                                      </p:cBhvr>
                                      <p:to>
                                        <p:strVal val="visible"/>
                                      </p:to>
                                    </p:set>
                                    <p:animEffect transition="in" filter="fade">
                                      <p:cBhvr>
                                        <p:cTn id="33" dur="1000"/>
                                        <p:tgtEl>
                                          <p:spTgt spid="26627">
                                            <p:txEl>
                                              <p:pRg st="7" end="7"/>
                                            </p:txEl>
                                          </p:spTgt>
                                        </p:tgtEl>
                                      </p:cBhvr>
                                    </p:animEffect>
                                    <p:anim calcmode="lin" valueType="num">
                                      <p:cBhvr>
                                        <p:cTn id="34" dur="1000" fill="hold"/>
                                        <p:tgtEl>
                                          <p:spTgt spid="26627">
                                            <p:txEl>
                                              <p:pRg st="7" end="7"/>
                                            </p:txEl>
                                          </p:spTgt>
                                        </p:tgtEl>
                                        <p:attrNameLst>
                                          <p:attrName>ppt_x</p:attrName>
                                        </p:attrNameLst>
                                      </p:cBhvr>
                                      <p:tavLst>
                                        <p:tav tm="0">
                                          <p:val>
                                            <p:strVal val="#ppt_x"/>
                                          </p:val>
                                        </p:tav>
                                        <p:tav tm="100000">
                                          <p:val>
                                            <p:strVal val="#ppt_x"/>
                                          </p:val>
                                        </p:tav>
                                      </p:tavLst>
                                    </p:anim>
                                    <p:anim calcmode="lin" valueType="num">
                                      <p:cBhvr>
                                        <p:cTn id="35" dur="1000" fill="hold"/>
                                        <p:tgtEl>
                                          <p:spTgt spid="26627">
                                            <p:txEl>
                                              <p:pRg st="7" end="7"/>
                                            </p:txEl>
                                          </p:spTgt>
                                        </p:tgtEl>
                                        <p:attrNameLst>
                                          <p:attrName>ppt_y</p:attrName>
                                        </p:attrNameLst>
                                      </p:cBhvr>
                                      <p:tavLst>
                                        <p:tav tm="0">
                                          <p:val>
                                            <p:strVal val="#ppt_y+.1"/>
                                          </p:val>
                                        </p:tav>
                                        <p:tav tm="100000">
                                          <p:val>
                                            <p:strVal val="#ppt_y"/>
                                          </p:val>
                                        </p:tav>
                                      </p:tavLst>
                                    </p:anim>
                                  </p:childTnLst>
                                </p:cTn>
                              </p:par>
                            </p:childTnLst>
                          </p:cTn>
                        </p:par>
                        <p:par>
                          <p:cTn id="36" fill="hold" nodeType="afterGroup">
                            <p:stCondLst>
                              <p:cond delay="2000"/>
                            </p:stCondLst>
                            <p:childTnLst>
                              <p:par>
                                <p:cTn id="37" presetID="42" presetClass="entr" presetSubtype="0" fill="hold" grpId="0" nodeType="afterEffect">
                                  <p:stCondLst>
                                    <p:cond delay="0"/>
                                  </p:stCondLst>
                                  <p:childTnLst>
                                    <p:set>
                                      <p:cBhvr>
                                        <p:cTn id="38" dur="1" fill="hold">
                                          <p:stCondLst>
                                            <p:cond delay="0"/>
                                          </p:stCondLst>
                                        </p:cTn>
                                        <p:tgtEl>
                                          <p:spTgt spid="26627">
                                            <p:txEl>
                                              <p:pRg st="9" end="9"/>
                                            </p:txEl>
                                          </p:spTgt>
                                        </p:tgtEl>
                                        <p:attrNameLst>
                                          <p:attrName>style.visibility</p:attrName>
                                        </p:attrNameLst>
                                      </p:cBhvr>
                                      <p:to>
                                        <p:strVal val="visible"/>
                                      </p:to>
                                    </p:set>
                                    <p:animEffect transition="in" filter="fade">
                                      <p:cBhvr>
                                        <p:cTn id="39" dur="1000"/>
                                        <p:tgtEl>
                                          <p:spTgt spid="26627">
                                            <p:txEl>
                                              <p:pRg st="9" end="9"/>
                                            </p:txEl>
                                          </p:spTgt>
                                        </p:tgtEl>
                                      </p:cBhvr>
                                    </p:animEffect>
                                    <p:anim calcmode="lin" valueType="num">
                                      <p:cBhvr>
                                        <p:cTn id="40" dur="1000" fill="hold"/>
                                        <p:tgtEl>
                                          <p:spTgt spid="26627">
                                            <p:txEl>
                                              <p:pRg st="9" end="9"/>
                                            </p:txEl>
                                          </p:spTgt>
                                        </p:tgtEl>
                                        <p:attrNameLst>
                                          <p:attrName>ppt_x</p:attrName>
                                        </p:attrNameLst>
                                      </p:cBhvr>
                                      <p:tavLst>
                                        <p:tav tm="0">
                                          <p:val>
                                            <p:strVal val="#ppt_x"/>
                                          </p:val>
                                        </p:tav>
                                        <p:tav tm="100000">
                                          <p:val>
                                            <p:strVal val="#ppt_x"/>
                                          </p:val>
                                        </p:tav>
                                      </p:tavLst>
                                    </p:anim>
                                    <p:anim calcmode="lin" valueType="num">
                                      <p:cBhvr>
                                        <p:cTn id="41" dur="1000" fill="hold"/>
                                        <p:tgtEl>
                                          <p:spTgt spid="26627">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26627">
                                            <p:txEl>
                                              <p:pRg st="10" end="10"/>
                                            </p:txEl>
                                          </p:spTgt>
                                        </p:tgtEl>
                                        <p:attrNameLst>
                                          <p:attrName>style.visibility</p:attrName>
                                        </p:attrNameLst>
                                      </p:cBhvr>
                                      <p:to>
                                        <p:strVal val="visible"/>
                                      </p:to>
                                    </p:set>
                                    <p:animEffect transition="in" filter="fade">
                                      <p:cBhvr>
                                        <p:cTn id="46" dur="1000"/>
                                        <p:tgtEl>
                                          <p:spTgt spid="26627">
                                            <p:txEl>
                                              <p:pRg st="10" end="10"/>
                                            </p:txEl>
                                          </p:spTgt>
                                        </p:tgtEl>
                                      </p:cBhvr>
                                    </p:animEffect>
                                    <p:anim calcmode="lin" valueType="num">
                                      <p:cBhvr>
                                        <p:cTn id="47" dur="1000" fill="hold"/>
                                        <p:tgtEl>
                                          <p:spTgt spid="26627">
                                            <p:txEl>
                                              <p:pRg st="10" end="10"/>
                                            </p:txEl>
                                          </p:spTgt>
                                        </p:tgtEl>
                                        <p:attrNameLst>
                                          <p:attrName>ppt_x</p:attrName>
                                        </p:attrNameLst>
                                      </p:cBhvr>
                                      <p:tavLst>
                                        <p:tav tm="0">
                                          <p:val>
                                            <p:strVal val="#ppt_x"/>
                                          </p:val>
                                        </p:tav>
                                        <p:tav tm="100000">
                                          <p:val>
                                            <p:strVal val="#ppt_x"/>
                                          </p:val>
                                        </p:tav>
                                      </p:tavLst>
                                    </p:anim>
                                    <p:anim calcmode="lin" valueType="num">
                                      <p:cBhvr>
                                        <p:cTn id="48" dur="1000" fill="hold"/>
                                        <p:tgtEl>
                                          <p:spTgt spid="26627">
                                            <p:txEl>
                                              <p:pRg st="10" end="10"/>
                                            </p:txEl>
                                          </p:spTgt>
                                        </p:tgtEl>
                                        <p:attrNameLst>
                                          <p:attrName>ppt_y</p:attrName>
                                        </p:attrNameLst>
                                      </p:cBhvr>
                                      <p:tavLst>
                                        <p:tav tm="0">
                                          <p:val>
                                            <p:strVal val="#ppt_y+.1"/>
                                          </p:val>
                                        </p:tav>
                                        <p:tav tm="100000">
                                          <p:val>
                                            <p:strVal val="#ppt_y"/>
                                          </p:val>
                                        </p:tav>
                                      </p:tavLst>
                                    </p:anim>
                                  </p:childTnLst>
                                </p:cTn>
                              </p:par>
                            </p:childTnLst>
                          </p:cTn>
                        </p:par>
                        <p:par>
                          <p:cTn id="49" fill="hold" nodeType="afterGroup">
                            <p:stCondLst>
                              <p:cond delay="1000"/>
                            </p:stCondLst>
                            <p:childTnLst>
                              <p:par>
                                <p:cTn id="50" presetID="42" presetClass="entr" presetSubtype="0" fill="hold" grpId="0" nodeType="afterEffect">
                                  <p:stCondLst>
                                    <p:cond delay="0"/>
                                  </p:stCondLst>
                                  <p:childTnLst>
                                    <p:set>
                                      <p:cBhvr>
                                        <p:cTn id="51" dur="1" fill="hold">
                                          <p:stCondLst>
                                            <p:cond delay="0"/>
                                          </p:stCondLst>
                                        </p:cTn>
                                        <p:tgtEl>
                                          <p:spTgt spid="26627">
                                            <p:txEl>
                                              <p:pRg st="11" end="11"/>
                                            </p:txEl>
                                          </p:spTgt>
                                        </p:tgtEl>
                                        <p:attrNameLst>
                                          <p:attrName>style.visibility</p:attrName>
                                        </p:attrNameLst>
                                      </p:cBhvr>
                                      <p:to>
                                        <p:strVal val="visible"/>
                                      </p:to>
                                    </p:set>
                                    <p:animEffect transition="in" filter="fade">
                                      <p:cBhvr>
                                        <p:cTn id="52" dur="1000"/>
                                        <p:tgtEl>
                                          <p:spTgt spid="26627">
                                            <p:txEl>
                                              <p:pRg st="11" end="11"/>
                                            </p:txEl>
                                          </p:spTgt>
                                        </p:tgtEl>
                                      </p:cBhvr>
                                    </p:animEffect>
                                    <p:anim calcmode="lin" valueType="num">
                                      <p:cBhvr>
                                        <p:cTn id="53" dur="1000" fill="hold"/>
                                        <p:tgtEl>
                                          <p:spTgt spid="26627">
                                            <p:txEl>
                                              <p:pRg st="11" end="11"/>
                                            </p:txEl>
                                          </p:spTgt>
                                        </p:tgtEl>
                                        <p:attrNameLst>
                                          <p:attrName>ppt_x</p:attrName>
                                        </p:attrNameLst>
                                      </p:cBhvr>
                                      <p:tavLst>
                                        <p:tav tm="0">
                                          <p:val>
                                            <p:strVal val="#ppt_x"/>
                                          </p:val>
                                        </p:tav>
                                        <p:tav tm="100000">
                                          <p:val>
                                            <p:strVal val="#ppt_x"/>
                                          </p:val>
                                        </p:tav>
                                      </p:tavLst>
                                    </p:anim>
                                    <p:anim calcmode="lin" valueType="num">
                                      <p:cBhvr>
                                        <p:cTn id="54" dur="1000" fill="hold"/>
                                        <p:tgtEl>
                                          <p:spTgt spid="26627">
                                            <p:txEl>
                                              <p:pRg st="11" end="11"/>
                                            </p:txEl>
                                          </p:spTgt>
                                        </p:tgtEl>
                                        <p:attrNameLst>
                                          <p:attrName>ppt_y</p:attrName>
                                        </p:attrNameLst>
                                      </p:cBhvr>
                                      <p:tavLst>
                                        <p:tav tm="0">
                                          <p:val>
                                            <p:strVal val="#ppt_y+.1"/>
                                          </p:val>
                                        </p:tav>
                                        <p:tav tm="100000">
                                          <p:val>
                                            <p:strVal val="#ppt_y"/>
                                          </p:val>
                                        </p:tav>
                                      </p:tavLst>
                                    </p:anim>
                                  </p:childTnLst>
                                </p:cTn>
                              </p:par>
                            </p:childTnLst>
                          </p:cTn>
                        </p:par>
                        <p:par>
                          <p:cTn id="55" fill="hold" nodeType="afterGroup">
                            <p:stCondLst>
                              <p:cond delay="2000"/>
                            </p:stCondLst>
                            <p:childTnLst>
                              <p:par>
                                <p:cTn id="56" presetID="42" presetClass="entr" presetSubtype="0" fill="hold" grpId="0" nodeType="afterEffect">
                                  <p:stCondLst>
                                    <p:cond delay="0"/>
                                  </p:stCondLst>
                                  <p:childTnLst>
                                    <p:set>
                                      <p:cBhvr>
                                        <p:cTn id="57" dur="1" fill="hold">
                                          <p:stCondLst>
                                            <p:cond delay="0"/>
                                          </p:stCondLst>
                                        </p:cTn>
                                        <p:tgtEl>
                                          <p:spTgt spid="26627">
                                            <p:txEl>
                                              <p:pRg st="12" end="12"/>
                                            </p:txEl>
                                          </p:spTgt>
                                        </p:tgtEl>
                                        <p:attrNameLst>
                                          <p:attrName>style.visibility</p:attrName>
                                        </p:attrNameLst>
                                      </p:cBhvr>
                                      <p:to>
                                        <p:strVal val="visible"/>
                                      </p:to>
                                    </p:set>
                                    <p:animEffect transition="in" filter="fade">
                                      <p:cBhvr>
                                        <p:cTn id="58" dur="1000"/>
                                        <p:tgtEl>
                                          <p:spTgt spid="26627">
                                            <p:txEl>
                                              <p:pRg st="12" end="12"/>
                                            </p:txEl>
                                          </p:spTgt>
                                        </p:tgtEl>
                                      </p:cBhvr>
                                    </p:animEffect>
                                    <p:anim calcmode="lin" valueType="num">
                                      <p:cBhvr>
                                        <p:cTn id="59" dur="1000" fill="hold"/>
                                        <p:tgtEl>
                                          <p:spTgt spid="26627">
                                            <p:txEl>
                                              <p:pRg st="12" end="12"/>
                                            </p:txEl>
                                          </p:spTgt>
                                        </p:tgtEl>
                                        <p:attrNameLst>
                                          <p:attrName>ppt_x</p:attrName>
                                        </p:attrNameLst>
                                      </p:cBhvr>
                                      <p:tavLst>
                                        <p:tav tm="0">
                                          <p:val>
                                            <p:strVal val="#ppt_x"/>
                                          </p:val>
                                        </p:tav>
                                        <p:tav tm="100000">
                                          <p:val>
                                            <p:strVal val="#ppt_x"/>
                                          </p:val>
                                        </p:tav>
                                      </p:tavLst>
                                    </p:anim>
                                    <p:anim calcmode="lin" valueType="num">
                                      <p:cBhvr>
                                        <p:cTn id="60" dur="1000" fill="hold"/>
                                        <p:tgtEl>
                                          <p:spTgt spid="26627">
                                            <p:txEl>
                                              <p:pRg st="12" end="12"/>
                                            </p:txEl>
                                          </p:spTgt>
                                        </p:tgtEl>
                                        <p:attrNameLst>
                                          <p:attrName>ppt_y</p:attrName>
                                        </p:attrNameLst>
                                      </p:cBhvr>
                                      <p:tavLst>
                                        <p:tav tm="0">
                                          <p:val>
                                            <p:strVal val="#ppt_y+.1"/>
                                          </p:val>
                                        </p:tav>
                                        <p:tav tm="100000">
                                          <p:val>
                                            <p:strVal val="#ppt_y"/>
                                          </p:val>
                                        </p:tav>
                                      </p:tavLst>
                                    </p:anim>
                                  </p:childTnLst>
                                </p:cTn>
                              </p:par>
                            </p:childTnLst>
                          </p:cTn>
                        </p:par>
                      </p:childTnLst>
                    </p:cTn>
                  </p:par>
                  <p:par>
                    <p:cTn id="61" fill="hold" nodeType="clickPar">
                      <p:stCondLst>
                        <p:cond delay="indefinite"/>
                      </p:stCondLst>
                      <p:childTnLst>
                        <p:par>
                          <p:cTn id="62" fill="hold" nodeType="withGroup">
                            <p:stCondLst>
                              <p:cond delay="0"/>
                            </p:stCondLst>
                            <p:childTnLst>
                              <p:par>
                                <p:cTn id="63" presetID="42" presetClass="entr" presetSubtype="0" fill="hold" grpId="0" nodeType="clickEffect">
                                  <p:stCondLst>
                                    <p:cond delay="0"/>
                                  </p:stCondLst>
                                  <p:childTnLst>
                                    <p:set>
                                      <p:cBhvr>
                                        <p:cTn id="64" dur="1" fill="hold">
                                          <p:stCondLst>
                                            <p:cond delay="0"/>
                                          </p:stCondLst>
                                        </p:cTn>
                                        <p:tgtEl>
                                          <p:spTgt spid="26627">
                                            <p:txEl>
                                              <p:pRg st="14" end="14"/>
                                            </p:txEl>
                                          </p:spTgt>
                                        </p:tgtEl>
                                        <p:attrNameLst>
                                          <p:attrName>style.visibility</p:attrName>
                                        </p:attrNameLst>
                                      </p:cBhvr>
                                      <p:to>
                                        <p:strVal val="visible"/>
                                      </p:to>
                                    </p:set>
                                    <p:animEffect transition="in" filter="fade">
                                      <p:cBhvr>
                                        <p:cTn id="65" dur="1000"/>
                                        <p:tgtEl>
                                          <p:spTgt spid="26627">
                                            <p:txEl>
                                              <p:pRg st="14" end="14"/>
                                            </p:txEl>
                                          </p:spTgt>
                                        </p:tgtEl>
                                      </p:cBhvr>
                                    </p:animEffect>
                                    <p:anim calcmode="lin" valueType="num">
                                      <p:cBhvr>
                                        <p:cTn id="66" dur="1000" fill="hold"/>
                                        <p:tgtEl>
                                          <p:spTgt spid="26627">
                                            <p:txEl>
                                              <p:pRg st="14" end="14"/>
                                            </p:txEl>
                                          </p:spTgt>
                                        </p:tgtEl>
                                        <p:attrNameLst>
                                          <p:attrName>ppt_x</p:attrName>
                                        </p:attrNameLst>
                                      </p:cBhvr>
                                      <p:tavLst>
                                        <p:tav tm="0">
                                          <p:val>
                                            <p:strVal val="#ppt_x"/>
                                          </p:val>
                                        </p:tav>
                                        <p:tav tm="100000">
                                          <p:val>
                                            <p:strVal val="#ppt_x"/>
                                          </p:val>
                                        </p:tav>
                                      </p:tavLst>
                                    </p:anim>
                                    <p:anim calcmode="lin" valueType="num">
                                      <p:cBhvr>
                                        <p:cTn id="67" dur="1000" fill="hold"/>
                                        <p:tgtEl>
                                          <p:spTgt spid="26627">
                                            <p:txEl>
                                              <p:pRg st="14" end="14"/>
                                            </p:txEl>
                                          </p:spTgt>
                                        </p:tgtEl>
                                        <p:attrNameLst>
                                          <p:attrName>ppt_y</p:attrName>
                                        </p:attrNameLst>
                                      </p:cBhvr>
                                      <p:tavLst>
                                        <p:tav tm="0">
                                          <p:val>
                                            <p:strVal val="#ppt_y+.1"/>
                                          </p:val>
                                        </p:tav>
                                        <p:tav tm="100000">
                                          <p:val>
                                            <p:strVal val="#ppt_y"/>
                                          </p:val>
                                        </p:tav>
                                      </p:tavLst>
                                    </p:anim>
                                  </p:childTnLst>
                                </p:cTn>
                              </p:par>
                            </p:childTnLst>
                          </p:cTn>
                        </p:par>
                      </p:childTnLst>
                    </p:cTn>
                  </p:par>
                  <p:par>
                    <p:cTn id="68" fill="hold" nodeType="clickPar">
                      <p:stCondLst>
                        <p:cond delay="indefinite"/>
                      </p:stCondLst>
                      <p:childTnLst>
                        <p:par>
                          <p:cTn id="69" fill="hold" nodeType="withGroup">
                            <p:stCondLst>
                              <p:cond delay="0"/>
                            </p:stCondLst>
                            <p:childTnLst>
                              <p:par>
                                <p:cTn id="70" presetID="42" presetClass="entr" presetSubtype="0" fill="hold" grpId="0" nodeType="clickEffect">
                                  <p:stCondLst>
                                    <p:cond delay="0"/>
                                  </p:stCondLst>
                                  <p:childTnLst>
                                    <p:set>
                                      <p:cBhvr>
                                        <p:cTn id="71" dur="1" fill="hold">
                                          <p:stCondLst>
                                            <p:cond delay="0"/>
                                          </p:stCondLst>
                                        </p:cTn>
                                        <p:tgtEl>
                                          <p:spTgt spid="26627">
                                            <p:txEl>
                                              <p:pRg st="15" end="15"/>
                                            </p:txEl>
                                          </p:spTgt>
                                        </p:tgtEl>
                                        <p:attrNameLst>
                                          <p:attrName>style.visibility</p:attrName>
                                        </p:attrNameLst>
                                      </p:cBhvr>
                                      <p:to>
                                        <p:strVal val="visible"/>
                                      </p:to>
                                    </p:set>
                                    <p:animEffect transition="in" filter="fade">
                                      <p:cBhvr>
                                        <p:cTn id="72" dur="1000"/>
                                        <p:tgtEl>
                                          <p:spTgt spid="26627">
                                            <p:txEl>
                                              <p:pRg st="15" end="15"/>
                                            </p:txEl>
                                          </p:spTgt>
                                        </p:tgtEl>
                                      </p:cBhvr>
                                    </p:animEffect>
                                    <p:anim calcmode="lin" valueType="num">
                                      <p:cBhvr>
                                        <p:cTn id="73" dur="1000" fill="hold"/>
                                        <p:tgtEl>
                                          <p:spTgt spid="26627">
                                            <p:txEl>
                                              <p:pRg st="15" end="15"/>
                                            </p:txEl>
                                          </p:spTgt>
                                        </p:tgtEl>
                                        <p:attrNameLst>
                                          <p:attrName>ppt_x</p:attrName>
                                        </p:attrNameLst>
                                      </p:cBhvr>
                                      <p:tavLst>
                                        <p:tav tm="0">
                                          <p:val>
                                            <p:strVal val="#ppt_x"/>
                                          </p:val>
                                        </p:tav>
                                        <p:tav tm="100000">
                                          <p:val>
                                            <p:strVal val="#ppt_x"/>
                                          </p:val>
                                        </p:tav>
                                      </p:tavLst>
                                    </p:anim>
                                    <p:anim calcmode="lin" valueType="num">
                                      <p:cBhvr>
                                        <p:cTn id="74" dur="1000" fill="hold"/>
                                        <p:tgtEl>
                                          <p:spTgt spid="26627">
                                            <p:txEl>
                                              <p:pRg st="15" end="1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514350" indent="-514350" algn="l">
              <a:buFont typeface="+mj-lt"/>
              <a:buAutoNum type="arabicPeriod" startAt="3"/>
            </a:pPr>
            <a:r>
              <a:rPr lang="en-CA" dirty="0"/>
              <a:t>Preventing run-off</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942DC86-BD30-4002-926D-534EFDF077B3}" type="slidenum">
              <a:rPr kumimoji="0" lang="en-CA" altLang="en-US" sz="16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CA" alt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 name="TextBox 2"/>
          <p:cNvSpPr txBox="1"/>
          <p:nvPr/>
        </p:nvSpPr>
        <p:spPr>
          <a:xfrm>
            <a:off x="533400" y="914400"/>
            <a:ext cx="8458200" cy="2785378"/>
          </a:xfrm>
          <a:prstGeom prst="rect">
            <a:avLst/>
          </a:prstGeom>
          <a:noFill/>
        </p:spPr>
        <p:txBody>
          <a:bodyPr wrap="square" rtlCol="0">
            <a:spAutoFit/>
          </a:bodyPr>
          <a:lstStyle/>
          <a:p>
            <a:pPr marL="514350" lvl="0" indent="-514350">
              <a:spcBef>
                <a:spcPts val="600"/>
              </a:spcBef>
              <a:buFont typeface="+mj-lt"/>
              <a:buAutoNum type="alphaLcPeriod"/>
              <a:defRPr/>
            </a:pPr>
            <a:r>
              <a:rPr lang="en-CA" sz="4000" dirty="0">
                <a:solidFill>
                  <a:srgbClr val="000000"/>
                </a:solidFill>
              </a:rPr>
              <a:t>Redirect down-spouts</a:t>
            </a:r>
          </a:p>
          <a:p>
            <a:pPr marL="514350" marR="0" lvl="0" indent="-514350" algn="l" defTabSz="914400" rtl="0" eaLnBrk="0" fontAlgn="base" latinLnBrk="0" hangingPunct="0">
              <a:lnSpc>
                <a:spcPct val="100000"/>
              </a:lnSpc>
              <a:spcBef>
                <a:spcPts val="600"/>
              </a:spcBef>
              <a:spcAft>
                <a:spcPct val="0"/>
              </a:spcAft>
              <a:buClrTx/>
              <a:buSzTx/>
              <a:buFont typeface="+mj-lt"/>
              <a:buAutoNum type="alphaLcPeriod"/>
              <a:tabLst/>
              <a:defRPr/>
            </a:pPr>
            <a:r>
              <a:rPr kumimoji="0" lang="en-CA" sz="4000" b="0" i="0" u="none" strike="noStrike" kern="1200" cap="none" spc="0" normalizeH="0" baseline="0" noProof="0" dirty="0">
                <a:ln>
                  <a:noFill/>
                </a:ln>
                <a:solidFill>
                  <a:srgbClr val="000000"/>
                </a:solidFill>
                <a:effectLst/>
                <a:uLnTx/>
                <a:uFillTx/>
              </a:rPr>
              <a:t>Rain gardens</a:t>
            </a:r>
          </a:p>
          <a:p>
            <a:pPr marL="514350" indent="-514350">
              <a:spcBef>
                <a:spcPts val="600"/>
              </a:spcBef>
              <a:buFont typeface="+mj-lt"/>
              <a:buAutoNum type="alphaLcPeriod"/>
              <a:defRPr/>
            </a:pPr>
            <a:r>
              <a:rPr lang="en-CA" sz="4000" dirty="0">
                <a:solidFill>
                  <a:srgbClr val="000000"/>
                </a:solidFill>
              </a:rPr>
              <a:t>Green roofs</a:t>
            </a:r>
          </a:p>
          <a:p>
            <a:pPr marL="514350" marR="0" lvl="0" indent="-514350" algn="l" defTabSz="914400" rtl="0" eaLnBrk="0" fontAlgn="base" latinLnBrk="0" hangingPunct="0">
              <a:lnSpc>
                <a:spcPct val="100000"/>
              </a:lnSpc>
              <a:spcBef>
                <a:spcPts val="600"/>
              </a:spcBef>
              <a:spcAft>
                <a:spcPct val="0"/>
              </a:spcAft>
              <a:buClrTx/>
              <a:buSzTx/>
              <a:buFont typeface="+mj-lt"/>
              <a:buAutoNum type="alphaLcPeriod"/>
              <a:tabLst/>
              <a:defRPr/>
            </a:pPr>
            <a:r>
              <a:rPr lang="en-CA" sz="4000" dirty="0">
                <a:solidFill>
                  <a:srgbClr val="000000"/>
                </a:solidFill>
              </a:rPr>
              <a:t>Swales</a:t>
            </a:r>
          </a:p>
        </p:txBody>
      </p:sp>
    </p:spTree>
    <p:extLst>
      <p:ext uri="{BB962C8B-B14F-4D97-AF65-F5344CB8AC3E}">
        <p14:creationId xmlns:p14="http://schemas.microsoft.com/office/powerpoint/2010/main" val="23789853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CA" dirty="0"/>
              <a:t>3a.	Redirect down-spouts</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942DC86-BD30-4002-926D-534EFDF077B3}" type="slidenum">
              <a:rPr kumimoji="0" lang="en-CA" altLang="en-US" sz="16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CA" alt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0789" y="917230"/>
            <a:ext cx="8742422" cy="5023539"/>
          </a:xfrm>
          <a:prstGeom prst="rect">
            <a:avLst/>
          </a:prstGeom>
        </p:spPr>
      </p:pic>
      <p:sp>
        <p:nvSpPr>
          <p:cNvPr id="6" name="TextBox 5"/>
          <p:cNvSpPr txBox="1"/>
          <p:nvPr/>
        </p:nvSpPr>
        <p:spPr>
          <a:xfrm>
            <a:off x="1905000" y="6400800"/>
            <a:ext cx="6934200" cy="461665"/>
          </a:xfrm>
          <a:prstGeom prst="rect">
            <a:avLst/>
          </a:prstGeom>
          <a:noFill/>
        </p:spPr>
        <p:txBody>
          <a:bodyPr wrap="square" rtlCol="0">
            <a:spAutoFit/>
          </a:bodyPr>
          <a:lstStyle/>
          <a:p>
            <a:r>
              <a:rPr lang="en-CA" dirty="0"/>
              <a:t>Photos courtesy of Joan </a:t>
            </a:r>
            <a:r>
              <a:rPr lang="en-CA" dirty="0" err="1"/>
              <a:t>Nieman-Agapas</a:t>
            </a:r>
            <a:r>
              <a:rPr lang="en-CA" dirty="0"/>
              <a:t>, SCMG</a:t>
            </a:r>
          </a:p>
        </p:txBody>
      </p:sp>
    </p:spTree>
    <p:extLst>
      <p:ext uri="{BB962C8B-B14F-4D97-AF65-F5344CB8AC3E}">
        <p14:creationId xmlns:p14="http://schemas.microsoft.com/office/powerpoint/2010/main" val="16956075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CA" dirty="0"/>
              <a:t>3a.	Redirect down-spouts</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942DC86-BD30-4002-926D-534EFDF077B3}" type="slidenum">
              <a:rPr kumimoji="0" lang="en-CA" altLang="en-US" sz="16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CA" alt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 name="TextBox 5"/>
          <p:cNvSpPr txBox="1"/>
          <p:nvPr/>
        </p:nvSpPr>
        <p:spPr>
          <a:xfrm>
            <a:off x="1905000" y="6400800"/>
            <a:ext cx="6934200" cy="46166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CA" sz="2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Photos courtesy of Joan </a:t>
            </a:r>
            <a:r>
              <a:rPr kumimoji="0" lang="en-CA" sz="2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Nieman-Agapas</a:t>
            </a:r>
            <a:r>
              <a:rPr kumimoji="0" lang="en-CA" sz="2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SCMG</a:t>
            </a:r>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6843" y="1075740"/>
            <a:ext cx="8230313" cy="4706520"/>
          </a:xfrm>
          <a:prstGeom prst="rect">
            <a:avLst/>
          </a:prstGeom>
        </p:spPr>
      </p:pic>
    </p:spTree>
    <p:extLst>
      <p:ext uri="{BB962C8B-B14F-4D97-AF65-F5344CB8AC3E}">
        <p14:creationId xmlns:p14="http://schemas.microsoft.com/office/powerpoint/2010/main" val="36759472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52000" y="738051"/>
            <a:ext cx="8640000" cy="6119949"/>
          </a:xfrm>
          <a:prstGeom prst="rect">
            <a:avLst/>
          </a:prstGeom>
        </p:spPr>
      </p:pic>
      <p:sp>
        <p:nvSpPr>
          <p:cNvPr id="2" name="Title 1"/>
          <p:cNvSpPr>
            <a:spLocks noGrp="1"/>
          </p:cNvSpPr>
          <p:nvPr>
            <p:ph type="title"/>
          </p:nvPr>
        </p:nvSpPr>
        <p:spPr/>
        <p:txBody>
          <a:bodyPr/>
          <a:lstStyle/>
          <a:p>
            <a:pPr algn="l"/>
            <a:r>
              <a:rPr lang="en-CA" dirty="0"/>
              <a:t>3b.	Rain gardens – Homeowner </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942DC86-BD30-4002-926D-534EFDF077B3}" type="slidenum">
              <a:rPr kumimoji="0" lang="en-CA" altLang="en-US" sz="16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CA" alt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57621560"/>
      </p:ext>
    </p:extLst>
  </p:cSld>
  <p:clrMapOvr>
    <a:masterClrMapping/>
  </p:clrMapOvr>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14444</TotalTime>
  <Words>7817</Words>
  <Application>Microsoft Macintosh PowerPoint</Application>
  <PresentationFormat>On-screen Show (4:3)</PresentationFormat>
  <Paragraphs>593</Paragraphs>
  <Slides>54</Slides>
  <Notes>54</Notes>
  <HiddenSlides>1</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54</vt:i4>
      </vt:variant>
    </vt:vector>
  </HeadingPairs>
  <TitlesOfParts>
    <vt:vector size="60" baseType="lpstr">
      <vt:lpstr>Arial</vt:lpstr>
      <vt:lpstr>Calibri</vt:lpstr>
      <vt:lpstr>Times New Roman</vt:lpstr>
      <vt:lpstr>Wingdings</vt:lpstr>
      <vt:lpstr>Default Design</vt:lpstr>
      <vt:lpstr>1_Default Design</vt:lpstr>
      <vt:lpstr>Water Wise Gardening</vt:lpstr>
      <vt:lpstr>Outline</vt:lpstr>
      <vt:lpstr>Why conserve water?</vt:lpstr>
      <vt:lpstr>2. Saving Money by Saving Water</vt:lpstr>
      <vt:lpstr>2. Climate Change &amp; Extreme Weather</vt:lpstr>
      <vt:lpstr>Preventing run-off</vt:lpstr>
      <vt:lpstr>3a. Redirect down-spouts</vt:lpstr>
      <vt:lpstr>3a. Redirect down-spouts</vt:lpstr>
      <vt:lpstr>3b. Rain gardens – Homeowner </vt:lpstr>
      <vt:lpstr>3b. Rain gardens – Homeowner </vt:lpstr>
      <vt:lpstr>3a. Rain gardens – Municipal</vt:lpstr>
      <vt:lpstr>3c. Green roofs</vt:lpstr>
      <vt:lpstr>3c. Green roofs</vt:lpstr>
      <vt:lpstr>3c. Green roofs</vt:lpstr>
      <vt:lpstr>3c. Green roofs</vt:lpstr>
      <vt:lpstr>3d. Swales</vt:lpstr>
      <vt:lpstr>3d. Swales</vt:lpstr>
      <vt:lpstr>3d. Swales</vt:lpstr>
      <vt:lpstr>Harvesting water</vt:lpstr>
      <vt:lpstr>4a. Rain barrels</vt:lpstr>
      <vt:lpstr>4a. Rain barrels</vt:lpstr>
      <vt:lpstr>4a. Rain barrels</vt:lpstr>
      <vt:lpstr>4b. Grey water usage</vt:lpstr>
      <vt:lpstr>4b. Grey water usage</vt:lpstr>
      <vt:lpstr>4b. Grey water usage</vt:lpstr>
      <vt:lpstr>4b. Grey water usage</vt:lpstr>
      <vt:lpstr>5. Best practices for watering</vt:lpstr>
      <vt:lpstr>5a. Timing &amp; Amounts</vt:lpstr>
      <vt:lpstr>5a. Timing &amp; Amounts</vt:lpstr>
      <vt:lpstr>5b. Tips for containers</vt:lpstr>
      <vt:lpstr>5b. Tips for containers</vt:lpstr>
      <vt:lpstr>5c. Precision watering – Watering spikes</vt:lpstr>
      <vt:lpstr>5c. Precision watering – Ollas</vt:lpstr>
      <vt:lpstr>5c. Precision watering – Drip irrigation</vt:lpstr>
      <vt:lpstr>5c. Precision watering – Drip irrigation</vt:lpstr>
      <vt:lpstr>Conserving soil moisture</vt:lpstr>
      <vt:lpstr>6a. Soil type and organic matter</vt:lpstr>
      <vt:lpstr>6b. Mulching</vt:lpstr>
      <vt:lpstr>6c. Create shade</vt:lpstr>
      <vt:lpstr>7. Plant selection</vt:lpstr>
      <vt:lpstr>7a. Does it have to be drought tolerant?</vt:lpstr>
      <vt:lpstr>7b. Establishing plants</vt:lpstr>
      <vt:lpstr>7c. Characteristics of xeric plants </vt:lpstr>
      <vt:lpstr>8. Putting it all together</vt:lpstr>
      <vt:lpstr>8a. Thinking in terms of hydro zones</vt:lpstr>
      <vt:lpstr>8a. Thinking in terms of hydro zones</vt:lpstr>
      <vt:lpstr>8b. Xeriscaping</vt:lpstr>
      <vt:lpstr>8c. Beauty shots</vt:lpstr>
      <vt:lpstr>8c. Beauty shots</vt:lpstr>
      <vt:lpstr>8c. Beauty shots</vt:lpstr>
      <vt:lpstr>8c. Beauty shots</vt:lpstr>
      <vt:lpstr>Conclusions</vt:lpstr>
      <vt:lpstr>Q&amp;A</vt:lpstr>
      <vt:lpstr>Where to find us – Où nous trouver</vt:lpstr>
    </vt:vector>
  </TitlesOfParts>
  <Company>Home PC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Climate Change in the Garden</dc:title>
  <dc:creator>Richard Grenette</dc:creator>
  <cp:lastModifiedBy>Ren Duinker</cp:lastModifiedBy>
  <cp:revision>830</cp:revision>
  <dcterms:created xsi:type="dcterms:W3CDTF">2007-09-20T02:24:30Z</dcterms:created>
  <dcterms:modified xsi:type="dcterms:W3CDTF">2021-02-03T14:46:27Z</dcterms:modified>
</cp:coreProperties>
</file>